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2"/>
  </p:notesMasterIdLst>
  <p:sldIdLst>
    <p:sldId id="256" r:id="rId5"/>
    <p:sldId id="257" r:id="rId6"/>
    <p:sldId id="261" r:id="rId7"/>
    <p:sldId id="354" r:id="rId8"/>
    <p:sldId id="355" r:id="rId9"/>
    <p:sldId id="357" r:id="rId10"/>
    <p:sldId id="311" r:id="rId11"/>
    <p:sldId id="312" r:id="rId13"/>
    <p:sldId id="313" r:id="rId14"/>
    <p:sldId id="317" r:id="rId15"/>
    <p:sldId id="321" r:id="rId16"/>
    <p:sldId id="322" r:id="rId17"/>
    <p:sldId id="323" r:id="rId18"/>
    <p:sldId id="314"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395" r:id="rId32"/>
    <p:sldId id="370" r:id="rId33"/>
    <p:sldId id="371" r:id="rId34"/>
    <p:sldId id="372" r:id="rId35"/>
    <p:sldId id="373" r:id="rId36"/>
    <p:sldId id="374" r:id="rId37"/>
    <p:sldId id="396" r:id="rId38"/>
    <p:sldId id="375" r:id="rId39"/>
    <p:sldId id="376" r:id="rId40"/>
    <p:sldId id="377" r:id="rId41"/>
    <p:sldId id="378" r:id="rId42"/>
    <p:sldId id="379" r:id="rId43"/>
    <p:sldId id="329" r:id="rId44"/>
    <p:sldId id="330" r:id="rId45"/>
    <p:sldId id="331" r:id="rId46"/>
    <p:sldId id="332" r:id="rId47"/>
    <p:sldId id="333" r:id="rId48"/>
    <p:sldId id="328" r:id="rId49"/>
    <p:sldId id="334" r:id="rId50"/>
    <p:sldId id="335" r:id="rId51"/>
    <p:sldId id="380" r:id="rId52"/>
    <p:sldId id="381" r:id="rId53"/>
    <p:sldId id="382" r:id="rId54"/>
    <p:sldId id="383" r:id="rId55"/>
    <p:sldId id="388" r:id="rId56"/>
    <p:sldId id="389" r:id="rId57"/>
    <p:sldId id="390" r:id="rId58"/>
    <p:sldId id="391" r:id="rId59"/>
    <p:sldId id="384" r:id="rId60"/>
    <p:sldId id="385" r:id="rId61"/>
    <p:sldId id="386" r:id="rId62"/>
    <p:sldId id="387" r:id="rId63"/>
    <p:sldId id="336" r:id="rId64"/>
    <p:sldId id="392" r:id="rId65"/>
    <p:sldId id="393" r:id="rId66"/>
    <p:sldId id="394" r:id="rId67"/>
    <p:sldId id="340" r:id="rId68"/>
    <p:sldId id="341" r:id="rId69"/>
    <p:sldId id="259" r:id="rId70"/>
  </p:sldIdLst>
  <p:sldSz cx="12192000" cy="6858000"/>
  <p:notesSz cx="6858000" cy="9144000"/>
  <p:defaultTex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2"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302A"/>
    <a:srgbClr val="000000"/>
    <a:srgbClr val="0E01BF"/>
    <a:srgbClr val="F0BB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9" d="100"/>
          <a:sy n="69" d="100"/>
        </p:scale>
        <p:origin x="-138" y="-102"/>
      </p:cViewPr>
      <p:guideLst>
        <p:guide orient="horz" pos="2160"/>
        <p:guide pos="3899"/>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81.wmf"/><Relationship Id="rId4" Type="http://schemas.openxmlformats.org/officeDocument/2006/relationships/image" Target="../media/image80.wmf"/><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73.wmf"/><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得到了上诉的轨迹跟踪的方案之后，我们在matlab里面进行了仿真，已验证算法的正确性和可行性，在matlab的仿真实验环境中，一共进行了8组实验，在这8组实验中，我们设定最后的机器人应该的达到的速度为0.2m/s，角速度为0rad/s，分别使得机器人分别位于需要寻找轨迹的上前、上后、下前和下后，每个里面又分为机器人实际的位姿与轨迹位姿的夹角是正值还是负值两种情况，下图2-17就是仿真得到的实验结果图。</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得到了上诉的轨迹跟踪的方案之后，我们在matlab里面进行了仿真，已验证算法的正确性和可行性，在matlab的仿真实验环境中，一共进行了8组实验，在这8组实验中，我们设定最后的机器人应该的达到的速度为0.2m/s，角速度为0rad/s，分别使得机器人分别位于需要寻找轨迹的上前、上后、下前和下后，每个里面又分为机器人实际的位姿与轨迹位姿的夹角是正值还是负值两种情况，下图2-17就是仿真得到的实验结果图。</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AGV的机械结构由车架、驱动模块、升降结构三部分组成。其中驱动模块分布在车体的四周，四个驱动模块的相互配合可以实现AGV的全方位运动；升降结构采用液压缸顶起需要拖拽的车体</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需要根据自身携带的传感器感知环境，并根据环境信息实现路径规划、导航和避障的功能，而且要求机器人能够很好地与其他机器人进行合作，这对控制系统的要求极高。不仅需要良好的底层控制，而且需要上层的决策设计。由于本AGV拟采用的里程计、IMU和激光雷达混合的定位方式，所以需要对各种传感器数据进行融合；在避障的过程中，采用激光雷达来检测障碍物；在建图过程中基于图优化SLAM的方法，采用激光雷达和视觉相结合的方式，实现地图的闭环构建。由于ROS是一款很强大的并且发展很快的系统，通过较为简单的消息、节点处理机制，可以使得很多程序能够模块化并且可以调用，所以整个AGV的控制系统会在ROS的基础上搭建起来</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AGV设计出来之后，必须对AGV的里程计进行校准，在对机器人进行校准的时候，我们需要对AGV的直线运动和旋转运动进行一个良好的校准，只有当机器人对线速度和角速度进行一个好的响应并且误差不大的时候，对于后面的导航才是有意义的。</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机器人的的校准的原理都是一样的，只要在差速AGV上面验证了校准的可行性，到时候就可以经过修改运动学方程就可以将这些程序移植到四轮独立驱动的重载AGV上面。在实验中我们的AGV的轮子的大小是250mm，减速器的传动比为35，轮距为480mm，驱动机器人的线速度为0.2m/s，角速度为0rad/s，以20m为目标距离进行四次实验，实验中左右轮子的实际转速与理论转速如下图2-22所示。</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宋体" panose="02010600030101010101" pitchFamily="2" charset="-122"/>
                <a:ea typeface="宋体" panose="02010600030101010101" pitchFamily="2" charset="-122"/>
                <a:cs typeface="宋体" panose="02010600030101010101" pitchFamily="2" charset="-122"/>
                <a:sym typeface="+mn-ea"/>
              </a:rPr>
              <a:t>四轮独立转向驱动需要</a:t>
            </a:r>
            <a:r>
              <a:rPr lang="en-US" altLang="zh-CN">
                <a:latin typeface="Times New Roman" panose="02020603050405020304" pitchFamily="2" charset="0"/>
                <a:ea typeface="Times New Roman" panose="02020603050405020304" pitchFamily="2" charset="0"/>
                <a:cs typeface="Times New Roman" panose="02020603050405020304" pitchFamily="2" charset="0"/>
                <a:sym typeface="+mn-ea"/>
              </a:rPr>
              <a:t>8</a:t>
            </a:r>
            <a:r>
              <a:rPr lang="zh-CN" altLang="en-US">
                <a:latin typeface="宋体" panose="02010600030101010101" pitchFamily="2" charset="-122"/>
                <a:ea typeface="宋体" panose="02010600030101010101" pitchFamily="2" charset="-122"/>
                <a:cs typeface="宋体" panose="02010600030101010101" pitchFamily="2" charset="-122"/>
                <a:sym typeface="+mn-ea"/>
              </a:rPr>
              <a:t>个电机分别控制轮子的转向和轮子的驱动，但是四轮完全驱动最为灵活，可以实现原地转向、横移转向以不同的相位转向以及相同位转向，转向过程中四个轮子做纯滚动，消耗也最小</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上面在matlab里面的仿真结果我们可以看出，在数据堆积的时候也就是前端的时候我们建立的地图有很多重叠的地方，如果用这种地图进行导航很显然不能满足我们的导航的要求；在后端优化的时候，我们可以看到经过多次的优化和迭代之后，能够形成一个较好的清晰的地图。</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激光雷达具有能同时精确测量距离和方位角的能力并且受环境影响程度小，故而被广泛地应用于各种机器人导航于定位中。但是激光雷达数据仍然存在一些问题，这些问题给特征提取方法的可靠性、精度和重复度带来了挑战</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实验环境中有很多的直线、角点、圆弧等，这些都可以作为待提取的特征。三维环境中的墙壁落在平面上后反映出来的就是一条直线，而激光雷达在扫描的时候会有很多的激光点打在墙壁上，只要找到这些数据点就可以找到墙壁</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算法中选择进行一次直线拟合的天数为7，即为点集[xi-3,xi+3]。对激光雷达传递回来的数据进行拟合可以拟合出1080个数据点可以拟合出1079条直线，每一条直线Li都可以用ρ和θ两个参数进行表示，然后采用角度直方图的方法对每条直线进行投票。同一个墙面上的点拟合而成的直线必然具有相同或相近的ρ和θ值，在角度直方图中获得票数最多的直线就可以找到对应的墙壁所在并可以推算出墙壁的长度、与机器人的距离和墙壁的倾斜角等几何信息</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AGV负责数据采集和运动控制。</a:t>
            </a:r>
            <a:endParaRPr lang="zh-CN" altLang="en-US"/>
          </a:p>
          <a:p>
            <a:r>
              <a:rPr lang="zh-CN" altLang="en-US"/>
              <a:t>传感器信息：采集所有的传感器数据，包括激光数据、IMU数据、里程计的速度和距离信息以及Kinect信息，并将这些数据打包发布出来；</a:t>
            </a:r>
            <a:endParaRPr lang="zh-CN" altLang="en-US"/>
          </a:p>
          <a:p>
            <a:r>
              <a:rPr lang="zh-CN" altLang="en-US"/>
              <a:t>控制命令：ROS中的导航核心move_base根据局部规划出来的路径并将路径上面的打分最高的速度采样值（角速度和线速度）发布出来，控制机器人快速、准确地根据指令移动；</a:t>
            </a:r>
            <a:endParaRPr lang="zh-CN" altLang="en-US"/>
          </a:p>
          <a:p>
            <a:r>
              <a:rPr lang="zh-CN" altLang="en-US"/>
              <a:t>PC端主要负责大量运算量的地图构建、定位和导航。</a:t>
            </a:r>
            <a:endParaRPr lang="zh-CN" altLang="en-US"/>
          </a:p>
          <a:p>
            <a:r>
              <a:rPr lang="zh-CN" altLang="en-US"/>
              <a:t>建图：根据激光数据进行SLAM地图构建，并且发布地图数据；</a:t>
            </a:r>
            <a:endParaRPr lang="zh-CN" altLang="en-US"/>
          </a:p>
          <a:p>
            <a:r>
              <a:rPr lang="zh-CN" altLang="en-US"/>
              <a:t>定位：接受AGV返回的IMU数据、里程计数据，并将其与激光数据融合，负责机器人定位并发布机器人位置信息；</a:t>
            </a:r>
            <a:endParaRPr lang="zh-CN" altLang="en-US"/>
          </a:p>
          <a:p>
            <a:r>
              <a:rPr lang="zh-CN" altLang="en-US"/>
              <a:t>全局规划：根据地图数据、机器人位置信息、目标位置以及里程计的数据计算出最优的全局路径，并将路径的话题发布出来；</a:t>
            </a:r>
            <a:endParaRPr lang="zh-CN" altLang="en-US"/>
          </a:p>
          <a:p>
            <a:r>
              <a:rPr lang="zh-CN" altLang="en-US"/>
              <a:t>局部规划：根据机器人里程计的速度和角度信息，同时计算每个控制周期的最优速度和角度。</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AGV负责数据采集和运动控制。</a:t>
            </a:r>
            <a:endParaRPr lang="zh-CN" altLang="en-US"/>
          </a:p>
          <a:p>
            <a:r>
              <a:rPr lang="zh-CN" altLang="en-US"/>
              <a:t>传感器信息：采集所有的传感器数据，包括激光数据、IMU数据、里程计的速度和距离信息以及Kinect信息，并将这些数据打包发布出来；</a:t>
            </a:r>
            <a:endParaRPr lang="zh-CN" altLang="en-US"/>
          </a:p>
          <a:p>
            <a:r>
              <a:rPr lang="zh-CN" altLang="en-US"/>
              <a:t>控制命令：ROS中的导航核心move_base根据局部规划出来的路径并将路径上面的打分最高的速度采样值（角速度和线速度）发布出来，控制机器人快速、准确地根据指令移动；</a:t>
            </a:r>
            <a:endParaRPr lang="zh-CN" altLang="en-US"/>
          </a:p>
          <a:p>
            <a:r>
              <a:rPr lang="zh-CN" altLang="en-US"/>
              <a:t>PC端主要负责大量运算量的地图构建、定位和导航。</a:t>
            </a:r>
            <a:endParaRPr lang="zh-CN" altLang="en-US"/>
          </a:p>
          <a:p>
            <a:r>
              <a:rPr lang="zh-CN" altLang="en-US"/>
              <a:t>建图：根据激光数据进行SLAM地图构建，并且发布地图数据；</a:t>
            </a:r>
            <a:endParaRPr lang="zh-CN" altLang="en-US"/>
          </a:p>
          <a:p>
            <a:r>
              <a:rPr lang="zh-CN" altLang="en-US"/>
              <a:t>定位：接受AGV返回的IMU数据、里程计数据，并将其与激光数据融合，负责机器人定位并发布机器人位置信息；</a:t>
            </a:r>
            <a:endParaRPr lang="zh-CN" altLang="en-US"/>
          </a:p>
          <a:p>
            <a:r>
              <a:rPr lang="zh-CN" altLang="en-US"/>
              <a:t>全局规划：根据地图数据、机器人位置信息、目标位置以及里程计的数据计算出最优的全局路径，并将路径的话题发布出来；</a:t>
            </a:r>
            <a:endParaRPr lang="zh-CN" altLang="en-US"/>
          </a:p>
          <a:p>
            <a:r>
              <a:rPr lang="zh-CN" altLang="en-US"/>
              <a:t>局部规划：根据机器人里程计的速度和角度信息，同时计算每个控制周期的最优速度和角度。</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固定标准轮没有可操纵的垂直转动轴，因此它相对于底盘的角度是固定，因此限制了沿轮子平面前后的运动和围绕与地面接触点的转动</a:t>
            </a:r>
            <a:endParaRPr lang="zh-CN" altLang="en-US"/>
          </a:p>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AGV负责数据采集和运动控制。</a:t>
            </a:r>
            <a:endParaRPr lang="zh-CN" altLang="en-US"/>
          </a:p>
          <a:p>
            <a:r>
              <a:rPr lang="zh-CN" altLang="en-US"/>
              <a:t>传感器信息：采集所有的传感器数据，包括激光数据、IMU数据、里程计的速度和距离信息以及Kinect信息，并将这些数据打包发布出来；</a:t>
            </a:r>
            <a:endParaRPr lang="zh-CN" altLang="en-US"/>
          </a:p>
          <a:p>
            <a:r>
              <a:rPr lang="zh-CN" altLang="en-US"/>
              <a:t>控制命令：ROS中的导航核心move_base根据局部规划出来的路径并将路径上面的打分最高的速度采样值（角速度和线速度）发布出来，控制机器人快速、准确地根据指令移动；</a:t>
            </a:r>
            <a:endParaRPr lang="zh-CN" altLang="en-US"/>
          </a:p>
          <a:p>
            <a:r>
              <a:rPr lang="zh-CN" altLang="en-US"/>
              <a:t>PC端主要负责大量运算量的地图构建、定位和导航。</a:t>
            </a:r>
            <a:endParaRPr lang="zh-CN" altLang="en-US"/>
          </a:p>
          <a:p>
            <a:r>
              <a:rPr lang="zh-CN" altLang="en-US"/>
              <a:t>建图：根据激光数据进行SLAM地图构建，并且发布地图数据；</a:t>
            </a:r>
            <a:endParaRPr lang="zh-CN" altLang="en-US"/>
          </a:p>
          <a:p>
            <a:r>
              <a:rPr lang="zh-CN" altLang="en-US"/>
              <a:t>定位：接受AGV返回的IMU数据、里程计数据，并将其与激光数据融合，负责机器人定位并发布机器人位置信息；</a:t>
            </a:r>
            <a:endParaRPr lang="zh-CN" altLang="en-US"/>
          </a:p>
          <a:p>
            <a:r>
              <a:rPr lang="zh-CN" altLang="en-US"/>
              <a:t>全局规划：根据地图数据、机器人位置信息、目标位置以及里程计的数据计算出最优的全局路径，并将路径的话题发布出来；</a:t>
            </a:r>
            <a:endParaRPr lang="zh-CN" altLang="en-US"/>
          </a:p>
          <a:p>
            <a:r>
              <a:rPr lang="zh-CN" altLang="en-US"/>
              <a:t>局部规划：根据机器人里程计的速度和角度信息，同时计算每个控制周期的最优速度和角度。</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AGV负责数据采集和运动控制。</a:t>
            </a:r>
            <a:endParaRPr lang="zh-CN" altLang="en-US"/>
          </a:p>
          <a:p>
            <a:r>
              <a:rPr lang="zh-CN" altLang="en-US"/>
              <a:t>传感器信息：采集所有的传感器数据，包括激光数据、IMU数据、里程计的速度和距离信息以及Kinect信息，并将这些数据打包发布出来；</a:t>
            </a:r>
            <a:endParaRPr lang="zh-CN" altLang="en-US"/>
          </a:p>
          <a:p>
            <a:r>
              <a:rPr lang="zh-CN" altLang="en-US"/>
              <a:t>控制命令：ROS中的导航核心move_base根据局部规划出来的路径并将路径上面的打分最高的速度采样值（角速度和线速度）发布出来，控制机器人快速、准确地根据指令移动；</a:t>
            </a:r>
            <a:endParaRPr lang="zh-CN" altLang="en-US"/>
          </a:p>
          <a:p>
            <a:r>
              <a:rPr lang="zh-CN" altLang="en-US"/>
              <a:t>PC端主要负责大量运算量的地图构建、定位和导航。</a:t>
            </a:r>
            <a:endParaRPr lang="zh-CN" altLang="en-US"/>
          </a:p>
          <a:p>
            <a:r>
              <a:rPr lang="zh-CN" altLang="en-US"/>
              <a:t>建图：根据激光数据进行SLAM地图构建，并且发布地图数据；</a:t>
            </a:r>
            <a:endParaRPr lang="zh-CN" altLang="en-US"/>
          </a:p>
          <a:p>
            <a:r>
              <a:rPr lang="zh-CN" altLang="en-US"/>
              <a:t>定位：接受AGV返回的IMU数据、里程计数据，并将其与激光数据融合，负责机器人定位并发布机器人位置信息；</a:t>
            </a:r>
            <a:endParaRPr lang="zh-CN" altLang="en-US"/>
          </a:p>
          <a:p>
            <a:r>
              <a:rPr lang="zh-CN" altLang="en-US"/>
              <a:t>全局规划：根据地图数据、机器人位置信息、目标位置以及里程计的数据计算出最优的全局路径，并将路径的话题发布出来；</a:t>
            </a:r>
            <a:endParaRPr lang="zh-CN" altLang="en-US"/>
          </a:p>
          <a:p>
            <a:r>
              <a:rPr lang="zh-CN" altLang="en-US"/>
              <a:t>局部规划：根据机器人里程计的速度和角度信息，同时计算每个控制周期的最优速度和角度。</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假设AGV的当前的实际位姿时pc=[x y θ]T，任意给定的期望位姿是pr=[xr yr θr]T，其中x，y是机器人的位置表示，θ是机器人的姿态角表示。位姿误差e=[xe ye θe]T,当车体中心的实际驱动速度为qc=[v ω]T，期望的AGV中心的速度为qr=[vr ωr]T，其中vr和ωr是参考的机器人中心的线速度和角速度。</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S是一个Jacobian矩阵，其中式T表示的是一个转换矩阵，将世界坐标系中的位姿转转为AGV坐标系的位姿</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根据期望的位姿pr=[xr yr θr]T和当前的机器人的实际的位姿pc=[x y θ]T可以计算出位姿误差为：</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对AGV位姿误差微分方程构造Lyapunov函数</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05504" y="365125"/>
            <a:ext cx="253881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489075" y="365125"/>
            <a:ext cx="7469251"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489075" y="1825625"/>
            <a:ext cx="4976067"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668246" y="1825625"/>
            <a:ext cx="4976067"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05504" y="365125"/>
            <a:ext cx="253881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489075" y="365125"/>
            <a:ext cx="7469251"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2775" y="1598613"/>
            <a:ext cx="5374339" cy="45275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6474" y="1598613"/>
            <a:ext cx="5374339" cy="45275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804" y="274638"/>
            <a:ext cx="274201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2775" y="274638"/>
            <a:ext cx="8067071"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489075" y="1825625"/>
            <a:ext cx="4976067"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668246" y="1825625"/>
            <a:ext cx="4976067"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image" Target="../media/image4.png"/><Relationship Id="rId14" Type="http://schemas.openxmlformats.org/officeDocument/2006/relationships/image" Target="../media/image3.jpeg"/><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00000"/>
          </a:schemeClr>
        </a:solidFill>
        <a:effectLst/>
      </p:bgPr>
    </p:bg>
    <p:spTree>
      <p:nvGrpSpPr>
        <p:cNvPr id="1" name=""/>
        <p:cNvGrpSpPr/>
        <p:nvPr/>
      </p:nvGrpSpPr>
      <p:grpSpPr/>
      <p:pic>
        <p:nvPicPr>
          <p:cNvPr id="1026" name="Picture 7"/>
          <p:cNvPicPr>
            <a:picLocks noChangeAspect="1"/>
          </p:cNvPicPr>
          <p:nvPr/>
        </p:nvPicPr>
        <p:blipFill>
          <a:blip r:embed="rId12"/>
          <a:srcRect r="9631"/>
          <a:stretch>
            <a:fillRect/>
          </a:stretch>
        </p:blipFill>
        <p:spPr>
          <a:xfrm>
            <a:off x="1163638" y="0"/>
            <a:ext cx="11023600" cy="6858000"/>
          </a:xfrm>
          <a:prstGeom prst="rect">
            <a:avLst/>
          </a:prstGeom>
          <a:noFill/>
          <a:ln w="9525">
            <a:noFill/>
          </a:ln>
        </p:spPr>
      </p:pic>
      <p:sp>
        <p:nvSpPr>
          <p:cNvPr id="1027" name="Rounded Rectangle 8"/>
          <p:cNvSpPr/>
          <p:nvPr/>
        </p:nvSpPr>
        <p:spPr>
          <a:xfrm>
            <a:off x="838200" y="325438"/>
            <a:ext cx="10966450" cy="6207125"/>
          </a:xfrm>
          <a:prstGeom prst="roundRect">
            <a:avLst>
              <a:gd name="adj" fmla="val 4005"/>
            </a:avLst>
          </a:prstGeom>
          <a:noFill/>
          <a:ln w="38100" cap="flat" cmpd="sng">
            <a:solidFill>
              <a:srgbClr val="FFF4CE"/>
            </a:solidFill>
            <a:prstDash val="solid"/>
            <a:headEnd type="none" w="med" len="med"/>
            <a:tailEnd type="none" w="med" len="med"/>
          </a:ln>
        </p:spPr>
        <p:txBody>
          <a:bodyPr anchor="ctr"/>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1028" name="Picture 6"/>
          <p:cNvPicPr>
            <a:picLocks noChangeAspect="1"/>
          </p:cNvPicPr>
          <p:nvPr/>
        </p:nvPicPr>
        <p:blipFill>
          <a:blip r:embed="rId13"/>
          <a:stretch>
            <a:fillRect/>
          </a:stretch>
        </p:blipFill>
        <p:spPr>
          <a:xfrm>
            <a:off x="0" y="0"/>
            <a:ext cx="1163638" cy="6858000"/>
          </a:xfrm>
          <a:prstGeom prst="rect">
            <a:avLst/>
          </a:prstGeom>
          <a:noFill/>
          <a:ln w="9525">
            <a:noFill/>
          </a:ln>
        </p:spPr>
      </p:pic>
      <p:sp>
        <p:nvSpPr>
          <p:cNvPr id="1029" name="Title Placeholder 1"/>
          <p:cNvSpPr>
            <a:spLocks noGrp="1"/>
          </p:cNvSpPr>
          <p:nvPr>
            <p:ph type="title"/>
          </p:nvPr>
        </p:nvSpPr>
        <p:spPr>
          <a:xfrm>
            <a:off x="1489075" y="365125"/>
            <a:ext cx="10155238" cy="1325563"/>
          </a:xfrm>
          <a:prstGeom prst="rect">
            <a:avLst/>
          </a:prstGeom>
          <a:noFill/>
          <a:ln w="9525">
            <a:noFill/>
          </a:ln>
        </p:spPr>
        <p:txBody>
          <a:bodyPr anchor="ctr"/>
          <a:p>
            <a:pPr lvl="0"/>
            <a:r>
              <a:rPr lang="en-US" altLang="zh-CN"/>
              <a:t>Click to edit Master title style</a:t>
            </a:r>
            <a:endParaRPr lang="en-US" altLang="zh-CN"/>
          </a:p>
        </p:txBody>
      </p:sp>
      <p:sp>
        <p:nvSpPr>
          <p:cNvPr id="1030" name="Text Placeholder 2"/>
          <p:cNvSpPr>
            <a:spLocks noGrp="1"/>
          </p:cNvSpPr>
          <p:nvPr>
            <p:ph type="body" idx="1"/>
          </p:nvPr>
        </p:nvSpPr>
        <p:spPr>
          <a:xfrm>
            <a:off x="1489075" y="1825625"/>
            <a:ext cx="10155238" cy="4351338"/>
          </a:xfrm>
          <a:prstGeom prst="rect">
            <a:avLst/>
          </a:prstGeom>
          <a:noFill/>
          <a:ln w="9525">
            <a:noFill/>
          </a:ln>
        </p:spPr>
        <p:txBody>
          <a:bodyPr/>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31" name="Date Placeholder 3"/>
          <p:cNvSpPr>
            <a:spLocks noGrp="1"/>
          </p:cNvSpPr>
          <p:nvPr>
            <p:ph type="dt" sz="half" idx="2"/>
          </p:nvPr>
        </p:nvSpPr>
        <p:spPr>
          <a:xfrm>
            <a:off x="1241425" y="6356350"/>
            <a:ext cx="3163888" cy="365125"/>
          </a:xfrm>
          <a:prstGeom prst="rect">
            <a:avLst/>
          </a:prstGeom>
          <a:noFill/>
          <a:ln w="9525">
            <a:noFill/>
          </a:ln>
        </p:spPr>
        <p:txBody>
          <a:bodyPr anchor="ctr"/>
          <a:lstStyle>
            <a:lvl1pPr>
              <a:defRPr sz="1200">
                <a:solidFill>
                  <a:srgbClr val="FFFFFF"/>
                </a:solidFill>
              </a:defRPr>
            </a:lvl1pPr>
          </a:lstStyle>
          <a:p>
            <a:pPr lvl="0"/>
            <a:endParaRPr lang="zh-CN" altLang="en-US" dirty="0"/>
          </a:p>
        </p:txBody>
      </p:sp>
      <p:sp>
        <p:nvSpPr>
          <p:cNvPr id="1032" name="Footer Placeholder 4"/>
          <p:cNvSpPr>
            <a:spLocks noGrp="1"/>
          </p:cNvSpPr>
          <p:nvPr>
            <p:ph type="ftr" sz="quarter" idx="3"/>
          </p:nvPr>
        </p:nvSpPr>
        <p:spPr>
          <a:xfrm>
            <a:off x="5037138" y="6356350"/>
            <a:ext cx="2797175" cy="365125"/>
          </a:xfrm>
          <a:prstGeom prst="rect">
            <a:avLst/>
          </a:prstGeom>
          <a:noFill/>
          <a:ln w="9525">
            <a:noFill/>
          </a:ln>
        </p:spPr>
        <p:txBody>
          <a:bodyPr anchor="ctr"/>
          <a:lstStyle>
            <a:lvl1pPr algn="ctr">
              <a:defRPr sz="1200">
                <a:solidFill>
                  <a:srgbClr val="FFFFFF"/>
                </a:solidFill>
              </a:defRPr>
            </a:lvl1pPr>
          </a:lstStyle>
          <a:p>
            <a:pPr lvl="0"/>
            <a:endParaRPr lang="zh-CN" altLang="en-US" dirty="0"/>
          </a:p>
        </p:txBody>
      </p:sp>
      <p:sp>
        <p:nvSpPr>
          <p:cNvPr id="1033" name="Slide Number Placeholder 5"/>
          <p:cNvSpPr>
            <a:spLocks noGrp="1"/>
          </p:cNvSpPr>
          <p:nvPr>
            <p:ph type="sldNum" sz="quarter" idx="4"/>
          </p:nvPr>
        </p:nvSpPr>
        <p:spPr>
          <a:xfrm>
            <a:off x="8480425" y="6356350"/>
            <a:ext cx="3163888" cy="365125"/>
          </a:xfrm>
          <a:prstGeom prst="rect">
            <a:avLst/>
          </a:prstGeom>
          <a:noFill/>
          <a:ln w="9525">
            <a:noFill/>
          </a:ln>
        </p:spPr>
        <p:txBody>
          <a:bodyPr anchor="ctr"/>
          <a:lstStyle>
            <a:lvl1pPr algn="r">
              <a:defRPr sz="1200">
                <a:solidFill>
                  <a:srgbClr val="FFFFFF"/>
                </a:solidFill>
              </a:defRPr>
            </a:lvl1pPr>
          </a:lstStyle>
          <a:p>
            <a:pPr lvl="0"/>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hf sldNum="0" hdr="0" ftr="0" dt="0"/>
  <p:txStyles>
    <p:titleStyle>
      <a:lvl1pPr marL="0" lvl="0" indent="0" algn="l" defTabSz="914400" eaLnBrk="1" fontAlgn="base" latinLnBrk="0" hangingPunct="1">
        <a:lnSpc>
          <a:spcPct val="100000"/>
        </a:lnSpc>
        <a:spcBef>
          <a:spcPct val="0"/>
        </a:spcBef>
        <a:spcAft>
          <a:spcPct val="0"/>
        </a:spcAft>
        <a:buNone/>
        <a:defRPr sz="3600" b="0" i="0" u="none" kern="1200" baseline="0">
          <a:solidFill>
            <a:schemeClr val="tx1"/>
          </a:solidFill>
          <a:latin typeface="+mj-lt"/>
          <a:ea typeface="+mj-ea"/>
          <a:cs typeface="+mj-cs"/>
        </a:defRPr>
      </a:lvl1pPr>
    </p:titleStyle>
    <p:bodyStyle>
      <a:lvl1pPr marL="228600" lvl="0" indent="-228600" algn="l" defTabSz="914400" eaLnBrk="1" fontAlgn="base" latinLnBrk="0" hangingPunct="1">
        <a:lnSpc>
          <a:spcPct val="90000"/>
        </a:lnSpc>
        <a:spcBef>
          <a:spcPct val="30000"/>
        </a:spcBef>
        <a:spcAft>
          <a:spcPct val="0"/>
        </a:spcAft>
        <a:buClr>
          <a:schemeClr val="accent1"/>
        </a:buClr>
        <a:buSzPct val="80000"/>
        <a:buFont typeface="Wingdings" panose="05000000000000000000" pitchFamily="2" charset="2"/>
        <a:buChar char="p"/>
        <a:defRPr sz="2400" b="0" i="0" u="none" kern="1200" baseline="0">
          <a:solidFill>
            <a:schemeClr val="tx1"/>
          </a:solidFill>
          <a:latin typeface="+mn-lt"/>
          <a:ea typeface="+mn-ea"/>
          <a:cs typeface="+mn-cs"/>
        </a:defRPr>
      </a:lvl1pPr>
      <a:lvl2pPr marL="685800" lvl="1" indent="-228600" algn="l" defTabSz="914400" eaLnBrk="1" fontAlgn="base" latinLnBrk="0" hangingPunct="1">
        <a:lnSpc>
          <a:spcPct val="90000"/>
        </a:lnSpc>
        <a:spcBef>
          <a:spcPct val="30000"/>
        </a:spcBef>
        <a:spcAft>
          <a:spcPct val="0"/>
        </a:spcAft>
        <a:buFont typeface="Arial" panose="020B0604020202020204" pitchFamily="34" charset="0"/>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90000"/>
        </a:lnSpc>
        <a:spcBef>
          <a:spcPct val="30000"/>
        </a:spcBef>
        <a:spcAft>
          <a:spcPct val="0"/>
        </a:spcAft>
        <a:buFont typeface="Arial" panose="020B0604020202020204" pitchFamily="34" charset="0"/>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00000"/>
          </a:schemeClr>
        </a:solidFill>
        <a:effectLst/>
      </p:bgPr>
    </p:bg>
    <p:spTree>
      <p:nvGrpSpPr>
        <p:cNvPr id="1" name=""/>
        <p:cNvGrpSpPr/>
        <p:nvPr/>
      </p:nvGrpSpPr>
      <p:grpSpPr/>
      <p:pic>
        <p:nvPicPr>
          <p:cNvPr id="2050" name="Picture 7"/>
          <p:cNvPicPr>
            <a:picLocks noChangeAspect="1"/>
          </p:cNvPicPr>
          <p:nvPr/>
        </p:nvPicPr>
        <p:blipFill>
          <a:blip r:embed="rId12"/>
          <a:srcRect r="9631"/>
          <a:stretch>
            <a:fillRect/>
          </a:stretch>
        </p:blipFill>
        <p:spPr>
          <a:xfrm>
            <a:off x="1163638" y="0"/>
            <a:ext cx="11023600" cy="6858000"/>
          </a:xfrm>
          <a:prstGeom prst="rect">
            <a:avLst/>
          </a:prstGeom>
          <a:noFill/>
          <a:ln w="9525">
            <a:noFill/>
          </a:ln>
        </p:spPr>
      </p:pic>
      <p:sp>
        <p:nvSpPr>
          <p:cNvPr id="2051" name="Rounded Rectangle 8"/>
          <p:cNvSpPr/>
          <p:nvPr/>
        </p:nvSpPr>
        <p:spPr>
          <a:xfrm>
            <a:off x="838200" y="325438"/>
            <a:ext cx="10966450" cy="6207125"/>
          </a:xfrm>
          <a:prstGeom prst="roundRect">
            <a:avLst>
              <a:gd name="adj" fmla="val 4005"/>
            </a:avLst>
          </a:prstGeom>
          <a:noFill/>
          <a:ln w="38100" cap="flat" cmpd="sng">
            <a:solidFill>
              <a:srgbClr val="FFF4CE"/>
            </a:solidFill>
            <a:prstDash val="solid"/>
            <a:headEnd type="none" w="med" len="med"/>
            <a:tailEnd type="none" w="med" len="med"/>
          </a:ln>
        </p:spPr>
        <p:txBody>
          <a:bodyPr anchor="ctr"/>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2052" name="Picture 6"/>
          <p:cNvPicPr>
            <a:picLocks noChangeAspect="1"/>
          </p:cNvPicPr>
          <p:nvPr/>
        </p:nvPicPr>
        <p:blipFill>
          <a:blip r:embed="rId13"/>
          <a:stretch>
            <a:fillRect/>
          </a:stretch>
        </p:blipFill>
        <p:spPr>
          <a:xfrm>
            <a:off x="0" y="0"/>
            <a:ext cx="1163638" cy="6858000"/>
          </a:xfrm>
          <a:prstGeom prst="rect">
            <a:avLst/>
          </a:prstGeom>
          <a:noFill/>
          <a:ln w="9525">
            <a:noFill/>
          </a:ln>
        </p:spPr>
      </p:pic>
      <p:pic>
        <p:nvPicPr>
          <p:cNvPr id="2053" name="Picture 6"/>
          <p:cNvPicPr>
            <a:picLocks noChangeAspect="1"/>
          </p:cNvPicPr>
          <p:nvPr/>
        </p:nvPicPr>
        <p:blipFill>
          <a:blip r:embed="rId14"/>
          <a:srcRect l="18997" r="-2"/>
          <a:stretch>
            <a:fillRect/>
          </a:stretch>
        </p:blipFill>
        <p:spPr>
          <a:xfrm>
            <a:off x="0" y="0"/>
            <a:ext cx="9875838" cy="6858000"/>
          </a:xfrm>
          <a:prstGeom prst="rect">
            <a:avLst/>
          </a:prstGeom>
          <a:noFill/>
          <a:ln w="9525">
            <a:noFill/>
          </a:ln>
        </p:spPr>
      </p:pic>
      <p:pic>
        <p:nvPicPr>
          <p:cNvPr id="2054" name="Picture 7"/>
          <p:cNvPicPr>
            <a:picLocks noChangeAspect="1"/>
          </p:cNvPicPr>
          <p:nvPr/>
        </p:nvPicPr>
        <p:blipFill>
          <a:blip r:embed="rId12"/>
          <a:srcRect l="64758" r="16251"/>
          <a:stretch>
            <a:fillRect/>
          </a:stretch>
        </p:blipFill>
        <p:spPr>
          <a:xfrm>
            <a:off x="9863138" y="0"/>
            <a:ext cx="2328862" cy="6858000"/>
          </a:xfrm>
          <a:prstGeom prst="rect">
            <a:avLst/>
          </a:prstGeom>
          <a:noFill/>
          <a:ln w="9525">
            <a:noFill/>
          </a:ln>
        </p:spPr>
      </p:pic>
      <p:sp>
        <p:nvSpPr>
          <p:cNvPr id="2055" name="Rectangle 9"/>
          <p:cNvSpPr/>
          <p:nvPr/>
        </p:nvSpPr>
        <p:spPr>
          <a:xfrm>
            <a:off x="387350" y="4076700"/>
            <a:ext cx="9475788" cy="2016125"/>
          </a:xfrm>
          <a:prstGeom prst="rect">
            <a:avLst/>
          </a:prstGeom>
          <a:solidFill>
            <a:srgbClr val="000000">
              <a:alpha val="79999"/>
            </a:srgbClr>
          </a:solidFill>
          <a:ln w="9525">
            <a:noFill/>
          </a:ln>
        </p:spPr>
        <p:txBody>
          <a:bodyPr anchor="ctr"/>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2056" name="Rounded Rectangle 8"/>
          <p:cNvSpPr/>
          <p:nvPr/>
        </p:nvSpPr>
        <p:spPr>
          <a:xfrm>
            <a:off x="387350" y="325438"/>
            <a:ext cx="11417300" cy="6207125"/>
          </a:xfrm>
          <a:prstGeom prst="roundRect">
            <a:avLst>
              <a:gd name="adj" fmla="val 7560"/>
            </a:avLst>
          </a:prstGeom>
          <a:noFill/>
          <a:ln w="38100" cap="flat" cmpd="sng">
            <a:solidFill>
              <a:srgbClr val="FFF4CE"/>
            </a:solidFill>
            <a:prstDash val="solid"/>
            <a:headEnd type="none" w="med" len="med"/>
            <a:tailEnd type="none" w="med" len="med"/>
          </a:ln>
          <a:effectLst>
            <a:outerShdw dist="38100" dir="2699999" algn="ctr" rotWithShape="0">
              <a:srgbClr val="000000">
                <a:alpha val="37000"/>
              </a:srgbClr>
            </a:outerShdw>
          </a:effectLst>
        </p:spPr>
        <p:txBody>
          <a:bodyPr anchor="ctr"/>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2057" name="Straight Connector 11"/>
          <p:cNvPicPr/>
          <p:nvPr/>
        </p:nvPicPr>
        <p:blipFill>
          <a:blip r:embed="rId15"/>
          <a:stretch>
            <a:fillRect/>
          </a:stretch>
        </p:blipFill>
        <p:spPr>
          <a:xfrm>
            <a:off x="384175" y="5559425"/>
            <a:ext cx="9509125" cy="30163"/>
          </a:xfrm>
          <a:prstGeom prst="rect">
            <a:avLst/>
          </a:prstGeom>
          <a:noFill/>
          <a:ln w="9525">
            <a:noFill/>
          </a:ln>
        </p:spPr>
      </p:pic>
      <p:sp>
        <p:nvSpPr>
          <p:cNvPr id="2058" name="Title Placeholder 1"/>
          <p:cNvSpPr>
            <a:spLocks noGrp="1"/>
          </p:cNvSpPr>
          <p:nvPr>
            <p:ph type="title"/>
          </p:nvPr>
        </p:nvSpPr>
        <p:spPr>
          <a:xfrm>
            <a:off x="1489075" y="365125"/>
            <a:ext cx="10155238" cy="1325563"/>
          </a:xfrm>
          <a:prstGeom prst="rect">
            <a:avLst/>
          </a:prstGeom>
          <a:noFill/>
          <a:ln w="9525">
            <a:noFill/>
          </a:ln>
        </p:spPr>
        <p:txBody>
          <a:bodyPr anchor="ctr"/>
          <a:p>
            <a:pPr lvl="0"/>
            <a:r>
              <a:rPr lang="en-US" altLang="zh-CN"/>
              <a:t>Click to edit Master title style</a:t>
            </a:r>
            <a:endParaRPr lang="en-US" altLang="zh-CN"/>
          </a:p>
        </p:txBody>
      </p:sp>
      <p:sp>
        <p:nvSpPr>
          <p:cNvPr id="2059" name="Text Placeholder 2"/>
          <p:cNvSpPr>
            <a:spLocks noGrp="1"/>
          </p:cNvSpPr>
          <p:nvPr>
            <p:ph type="body" idx="1"/>
          </p:nvPr>
        </p:nvSpPr>
        <p:spPr>
          <a:xfrm>
            <a:off x="1489075" y="1825625"/>
            <a:ext cx="10155238" cy="4351338"/>
          </a:xfrm>
          <a:prstGeom prst="rect">
            <a:avLst/>
          </a:prstGeom>
          <a:noFill/>
          <a:ln w="9525">
            <a:noFill/>
          </a:ln>
        </p:spPr>
        <p:txBody>
          <a:bodyPr/>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2060" name="Date Placeholder 3"/>
          <p:cNvSpPr>
            <a:spLocks noGrp="1"/>
          </p:cNvSpPr>
          <p:nvPr>
            <p:ph type="dt" sz="half" idx="2"/>
          </p:nvPr>
        </p:nvSpPr>
        <p:spPr>
          <a:xfrm>
            <a:off x="1241425" y="6356350"/>
            <a:ext cx="3163888" cy="365125"/>
          </a:xfrm>
          <a:prstGeom prst="rect">
            <a:avLst/>
          </a:prstGeom>
          <a:noFill/>
          <a:ln w="9525">
            <a:noFill/>
          </a:ln>
        </p:spPr>
        <p:txBody>
          <a:bodyPr anchor="ctr"/>
          <a:lstStyle>
            <a:lvl1pPr>
              <a:defRPr sz="1200">
                <a:solidFill>
                  <a:srgbClr val="FFFFFF"/>
                </a:solidFill>
              </a:defRPr>
            </a:lvl1pPr>
          </a:lstStyle>
          <a:p>
            <a:pPr lvl="0"/>
            <a:endParaRPr lang="zh-CN" altLang="en-US" dirty="0"/>
          </a:p>
        </p:txBody>
      </p:sp>
      <p:sp>
        <p:nvSpPr>
          <p:cNvPr id="2061" name="Footer Placeholder 4"/>
          <p:cNvSpPr>
            <a:spLocks noGrp="1"/>
          </p:cNvSpPr>
          <p:nvPr>
            <p:ph type="ftr" sz="quarter" idx="3"/>
          </p:nvPr>
        </p:nvSpPr>
        <p:spPr>
          <a:xfrm>
            <a:off x="5037138" y="6356350"/>
            <a:ext cx="2797175" cy="365125"/>
          </a:xfrm>
          <a:prstGeom prst="rect">
            <a:avLst/>
          </a:prstGeom>
          <a:noFill/>
          <a:ln w="9525">
            <a:noFill/>
          </a:ln>
        </p:spPr>
        <p:txBody>
          <a:bodyPr anchor="ctr"/>
          <a:lstStyle>
            <a:lvl1pPr algn="ctr">
              <a:defRPr sz="1200">
                <a:solidFill>
                  <a:srgbClr val="FFFFFF"/>
                </a:solidFill>
              </a:defRPr>
            </a:lvl1pPr>
          </a:lstStyle>
          <a:p>
            <a:pPr lvl="0"/>
            <a:endParaRPr lang="zh-CN" altLang="en-US" dirty="0"/>
          </a:p>
        </p:txBody>
      </p:sp>
      <p:sp>
        <p:nvSpPr>
          <p:cNvPr id="2062" name="Slide Number Placeholder 5"/>
          <p:cNvSpPr>
            <a:spLocks noGrp="1"/>
          </p:cNvSpPr>
          <p:nvPr>
            <p:ph type="sldNum" sz="quarter" idx="4"/>
          </p:nvPr>
        </p:nvSpPr>
        <p:spPr>
          <a:xfrm>
            <a:off x="8480425" y="6356350"/>
            <a:ext cx="3163888" cy="365125"/>
          </a:xfrm>
          <a:prstGeom prst="rect">
            <a:avLst/>
          </a:prstGeom>
          <a:noFill/>
          <a:ln w="9525">
            <a:noFill/>
          </a:ln>
        </p:spPr>
        <p:txBody>
          <a:bodyPr anchor="ctr"/>
          <a:lstStyle>
            <a:lvl1pPr algn="r">
              <a:defRPr sz="1200">
                <a:solidFill>
                  <a:srgbClr val="FFFFFF"/>
                </a:solidFill>
              </a:defRPr>
            </a:lvl1pPr>
          </a:lstStyle>
          <a:p>
            <a:pPr lvl="0"/>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hf sldNum="0" hdr="0" ftr="0" dt="0"/>
  <p:txStyles>
    <p:titleStyle>
      <a:lvl1pPr marL="0" lvl="0" indent="0" algn="l" defTabSz="914400" eaLnBrk="1" fontAlgn="base" latinLnBrk="0" hangingPunct="1">
        <a:lnSpc>
          <a:spcPct val="100000"/>
        </a:lnSpc>
        <a:spcBef>
          <a:spcPct val="0"/>
        </a:spcBef>
        <a:spcAft>
          <a:spcPct val="0"/>
        </a:spcAft>
        <a:buNone/>
        <a:defRPr sz="3600" b="0" i="0" u="none" kern="1200" baseline="0">
          <a:solidFill>
            <a:schemeClr val="tx1"/>
          </a:solidFill>
          <a:latin typeface="+mj-lt"/>
          <a:ea typeface="+mj-ea"/>
          <a:cs typeface="+mj-cs"/>
        </a:defRPr>
      </a:lvl1pPr>
    </p:titleStyle>
    <p:bodyStyle>
      <a:lvl1pPr marL="228600" lvl="0" indent="-228600" algn="l" defTabSz="914400" eaLnBrk="1" fontAlgn="base" latinLnBrk="0" hangingPunct="1">
        <a:lnSpc>
          <a:spcPct val="90000"/>
        </a:lnSpc>
        <a:spcBef>
          <a:spcPct val="30000"/>
        </a:spcBef>
        <a:spcAft>
          <a:spcPct val="0"/>
        </a:spcAft>
        <a:buClr>
          <a:schemeClr val="accent1"/>
        </a:buClr>
        <a:buSzPct val="80000"/>
        <a:buFont typeface="Wingdings" panose="05000000000000000000" pitchFamily="2" charset="2"/>
        <a:buChar char="p"/>
        <a:defRPr sz="2400" b="0" i="0" u="none" kern="1200" baseline="0">
          <a:solidFill>
            <a:schemeClr val="tx1"/>
          </a:solidFill>
          <a:latin typeface="+mn-lt"/>
          <a:ea typeface="+mn-ea"/>
          <a:cs typeface="+mn-cs"/>
        </a:defRPr>
      </a:lvl1pPr>
      <a:lvl2pPr marL="685800" lvl="1" indent="-228600" algn="l" defTabSz="914400" eaLnBrk="1" fontAlgn="base" latinLnBrk="0" hangingPunct="1">
        <a:lnSpc>
          <a:spcPct val="90000"/>
        </a:lnSpc>
        <a:spcBef>
          <a:spcPct val="30000"/>
        </a:spcBef>
        <a:spcAft>
          <a:spcPct val="0"/>
        </a:spcAft>
        <a:buFont typeface="Arial" panose="020B0604020202020204" pitchFamily="34" charset="0"/>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90000"/>
        </a:lnSpc>
        <a:spcBef>
          <a:spcPct val="30000"/>
        </a:spcBef>
        <a:spcAft>
          <a:spcPct val="0"/>
        </a:spcAft>
        <a:buFont typeface="Arial" panose="020B0604020202020204" pitchFamily="34" charset="0"/>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ct val="30000"/>
        </a:spcBef>
        <a:spcAft>
          <a:spcPct val="0"/>
        </a:spcAft>
        <a:buFont typeface="Arial" panose="020B0604020202020204" pitchFamily="34" charset="0"/>
        <a:buChar char="•"/>
        <a:defRPr sz="16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00000"/>
          </a:schemeClr>
        </a:solidFill>
        <a:effectLst/>
      </p:bgPr>
    </p:bg>
    <p:spTree>
      <p:nvGrpSpPr>
        <p:cNvPr id="1" name=""/>
        <p:cNvGrpSpPr/>
        <p:nvPr/>
      </p:nvGrpSpPr>
      <p:grpSpPr/>
      <p:sp>
        <p:nvSpPr>
          <p:cNvPr id="3074" name="标题 3073"/>
          <p:cNvSpPr>
            <a:spLocks noGrp="1"/>
          </p:cNvSpPr>
          <p:nvPr>
            <p:ph type="title"/>
          </p:nvPr>
        </p:nvSpPr>
        <p:spPr>
          <a:xfrm>
            <a:off x="612775" y="274638"/>
            <a:ext cx="10968038" cy="1143000"/>
          </a:xfrm>
          <a:prstGeom prst="rect">
            <a:avLst/>
          </a:prstGeom>
          <a:noFill/>
          <a:ln w="9525">
            <a:noFill/>
          </a:ln>
        </p:spPr>
        <p:txBody>
          <a:bodyPr lIns="89544" tIns="44772" rIns="89544" bIns="44772" anchor="ctr"/>
          <a:p>
            <a:pPr lvl="0"/>
            <a:r>
              <a:rPr lang="zh-CN" altLang="en-US"/>
              <a:t>单击此处编辑母版标题样式</a:t>
            </a:r>
            <a:endParaRPr lang="zh-CN" altLang="en-US"/>
          </a:p>
        </p:txBody>
      </p:sp>
      <p:sp>
        <p:nvSpPr>
          <p:cNvPr id="3075" name="文本占位符 3074"/>
          <p:cNvSpPr>
            <a:spLocks noGrp="1"/>
          </p:cNvSpPr>
          <p:nvPr>
            <p:ph type="body" idx="1"/>
          </p:nvPr>
        </p:nvSpPr>
        <p:spPr>
          <a:xfrm>
            <a:off x="612775" y="1598613"/>
            <a:ext cx="10968038" cy="4527550"/>
          </a:xfrm>
          <a:prstGeom prst="rect">
            <a:avLst/>
          </a:prstGeom>
          <a:noFill/>
          <a:ln w="9525">
            <a:noFill/>
          </a:ln>
        </p:spPr>
        <p:txBody>
          <a:bodyPr lIns="89544" tIns="44772" rIns="89544" bIns="44772"/>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6" name="日期占位符 3075"/>
          <p:cNvSpPr>
            <a:spLocks noGrp="1"/>
          </p:cNvSpPr>
          <p:nvPr>
            <p:ph type="dt" sz="half" idx="2"/>
          </p:nvPr>
        </p:nvSpPr>
        <p:spPr>
          <a:xfrm>
            <a:off x="612775" y="6245225"/>
            <a:ext cx="2840038" cy="476250"/>
          </a:xfrm>
          <a:prstGeom prst="rect">
            <a:avLst/>
          </a:prstGeom>
          <a:noFill/>
          <a:ln w="9525">
            <a:noFill/>
          </a:ln>
        </p:spPr>
        <p:txBody>
          <a:bodyPr lIns="89544" tIns="44772" rIns="89544" bIns="44772"/>
          <a:lstStyle>
            <a:lvl1pPr>
              <a:defRPr sz="1300"/>
            </a:lvl1pPr>
          </a:lstStyle>
          <a:p>
            <a:pPr lvl="0"/>
            <a:endParaRPr lang="zh-CN" altLang="en-US"/>
          </a:p>
        </p:txBody>
      </p:sp>
      <p:sp>
        <p:nvSpPr>
          <p:cNvPr id="3077" name="页脚占位符 3076"/>
          <p:cNvSpPr>
            <a:spLocks noGrp="1"/>
          </p:cNvSpPr>
          <p:nvPr>
            <p:ph type="ftr" sz="quarter" idx="3"/>
          </p:nvPr>
        </p:nvSpPr>
        <p:spPr>
          <a:xfrm>
            <a:off x="4164013" y="6245225"/>
            <a:ext cx="3865562" cy="476250"/>
          </a:xfrm>
          <a:prstGeom prst="rect">
            <a:avLst/>
          </a:prstGeom>
          <a:noFill/>
          <a:ln w="9525">
            <a:noFill/>
          </a:ln>
        </p:spPr>
        <p:txBody>
          <a:bodyPr lIns="89544" tIns="44772" rIns="89544" bIns="44772"/>
          <a:lstStyle>
            <a:lvl1pPr algn="ctr">
              <a:defRPr sz="1300"/>
            </a:lvl1pPr>
          </a:lstStyle>
          <a:p>
            <a:pPr lvl="0"/>
            <a:endParaRPr lang="zh-CN"/>
          </a:p>
        </p:txBody>
      </p:sp>
      <p:sp>
        <p:nvSpPr>
          <p:cNvPr id="3078" name="灯片编号占位符 3077"/>
          <p:cNvSpPr>
            <a:spLocks noGrp="1"/>
          </p:cNvSpPr>
          <p:nvPr>
            <p:ph type="sldNum" sz="quarter" idx="4"/>
          </p:nvPr>
        </p:nvSpPr>
        <p:spPr>
          <a:xfrm>
            <a:off x="8740775" y="6245225"/>
            <a:ext cx="2840038" cy="476250"/>
          </a:xfrm>
          <a:prstGeom prst="rect">
            <a:avLst/>
          </a:prstGeom>
          <a:noFill/>
          <a:ln w="9525">
            <a:noFill/>
          </a:ln>
        </p:spPr>
        <p:txBody>
          <a:bodyPr lIns="89544" tIns="44772" rIns="89544" bIns="44772"/>
          <a:lstStyle>
            <a:lvl1pPr algn="r">
              <a:defRPr sz="1300"/>
            </a:lvl1pPr>
          </a:lstStyle>
          <a:p>
            <a:pPr lvl="0"/>
            <a:fld id="{9A0DB2DC-4C9A-4742-B13C-FB6460FD3503}" type="slidenum">
              <a:rPr lang="zh-CN"/>
            </a:fld>
            <a:endParaRPr 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hf sldNum="0" hdr="0" ftr="0" dt="0"/>
  <p:txStyles>
    <p:titleStyle>
      <a:lvl1pPr marL="0" lvl="0" indent="0" algn="ctr" defTabSz="895350" eaLnBrk="1" fontAlgn="base" latinLnBrk="0" hangingPunct="1">
        <a:lnSpc>
          <a:spcPct val="100000"/>
        </a:lnSpc>
        <a:spcBef>
          <a:spcPct val="0"/>
        </a:spcBef>
        <a:spcAft>
          <a:spcPct val="0"/>
        </a:spcAft>
        <a:buNone/>
        <a:defRPr sz="4300" b="0" i="0" u="none" kern="1200" baseline="0">
          <a:solidFill>
            <a:schemeClr val="tx2"/>
          </a:solidFill>
          <a:latin typeface="+mj-lt"/>
          <a:ea typeface="+mj-ea"/>
          <a:cs typeface="+mj-cs"/>
        </a:defRPr>
      </a:lvl1pPr>
    </p:titleStyle>
    <p:bodyStyle>
      <a:lvl1pPr marL="336550" lvl="0" indent="-336550" algn="l" defTabSz="895350" eaLnBrk="1" fontAlgn="base" latinLnBrk="0" hangingPunct="1">
        <a:lnSpc>
          <a:spcPct val="100000"/>
        </a:lnSpc>
        <a:spcBef>
          <a:spcPct val="20000"/>
        </a:spcBef>
        <a:spcAft>
          <a:spcPct val="0"/>
        </a:spcAft>
        <a:buChar char="•"/>
        <a:defRPr sz="3100" b="0" i="0" u="none" kern="1200" baseline="0">
          <a:solidFill>
            <a:schemeClr val="tx1"/>
          </a:solidFill>
          <a:latin typeface="+mn-lt"/>
          <a:ea typeface="+mn-ea"/>
          <a:cs typeface="+mn-cs"/>
        </a:defRPr>
      </a:lvl1pPr>
      <a:lvl2pPr marL="727075" lvl="1" indent="-279400" algn="l" defTabSz="895350" eaLnBrk="1" fontAlgn="base" latinLnBrk="0" hangingPunct="1">
        <a:lnSpc>
          <a:spcPct val="100000"/>
        </a:lnSpc>
        <a:spcBef>
          <a:spcPct val="20000"/>
        </a:spcBef>
        <a:spcAft>
          <a:spcPct val="0"/>
        </a:spcAft>
        <a:buChar char="–"/>
        <a:defRPr sz="2700" b="0" i="0" u="none" kern="1200" baseline="0">
          <a:solidFill>
            <a:schemeClr val="tx1"/>
          </a:solidFill>
          <a:latin typeface="+mn-lt"/>
          <a:ea typeface="+mn-ea"/>
          <a:cs typeface="+mn-cs"/>
        </a:defRPr>
      </a:lvl2pPr>
      <a:lvl3pPr marL="1119505" lvl="2" indent="-224155" algn="l" defTabSz="895350" eaLnBrk="1" fontAlgn="base" latinLnBrk="0" hangingPunct="1">
        <a:lnSpc>
          <a:spcPct val="100000"/>
        </a:lnSpc>
        <a:spcBef>
          <a:spcPct val="20000"/>
        </a:spcBef>
        <a:spcAft>
          <a:spcPct val="0"/>
        </a:spcAft>
        <a:buChar char="•"/>
        <a:defRPr sz="2300" b="0" i="0" u="none" kern="1200" baseline="0">
          <a:solidFill>
            <a:schemeClr val="tx1"/>
          </a:solidFill>
          <a:latin typeface="+mn-lt"/>
          <a:ea typeface="+mn-ea"/>
          <a:cs typeface="+mn-cs"/>
        </a:defRPr>
      </a:lvl3pPr>
      <a:lvl4pPr marL="1567180" lvl="3" indent="-224155" algn="l" defTabSz="895350" eaLnBrk="1" fontAlgn="base" latinLnBrk="0" hangingPunct="1">
        <a:lnSpc>
          <a:spcPct val="100000"/>
        </a:lnSpc>
        <a:spcBef>
          <a:spcPct val="20000"/>
        </a:spcBef>
        <a:spcAft>
          <a:spcPct val="0"/>
        </a:spcAft>
        <a:buChar char="–"/>
        <a:defRPr sz="1900" b="0" i="0" u="none" kern="1200" baseline="0">
          <a:solidFill>
            <a:schemeClr val="tx1"/>
          </a:solidFill>
          <a:latin typeface="+mn-lt"/>
          <a:ea typeface="+mn-ea"/>
          <a:cs typeface="+mn-cs"/>
        </a:defRPr>
      </a:lvl4pPr>
      <a:lvl5pPr marL="2014855" lvl="4" indent="-224155" algn="l" defTabSz="895350" eaLnBrk="1" fontAlgn="base" latinLnBrk="0" hangingPunct="1">
        <a:lnSpc>
          <a:spcPct val="100000"/>
        </a:lnSpc>
        <a:spcBef>
          <a:spcPct val="20000"/>
        </a:spcBef>
        <a:spcAft>
          <a:spcPct val="0"/>
        </a:spcAft>
        <a:buChar char="»"/>
        <a:defRPr sz="1900" b="0" i="0" u="none" kern="1200" baseline="0">
          <a:solidFill>
            <a:schemeClr val="tx1"/>
          </a:solidFill>
          <a:latin typeface="+mn-lt"/>
          <a:ea typeface="+mn-ea"/>
          <a:cs typeface="+mn-cs"/>
        </a:defRPr>
      </a:lvl5pPr>
      <a:lvl6pPr marL="2514600" lvl="5" indent="-228600" algn="l" defTabSz="895350" eaLnBrk="1" fontAlgn="base" latinLnBrk="0" hangingPunct="1">
        <a:lnSpc>
          <a:spcPct val="100000"/>
        </a:lnSpc>
        <a:spcBef>
          <a:spcPct val="20000"/>
        </a:spcBef>
        <a:spcAft>
          <a:spcPct val="0"/>
        </a:spcAft>
        <a:buChar char="»"/>
        <a:defRPr sz="1900" b="0" i="0" u="none" kern="1200" baseline="0">
          <a:solidFill>
            <a:schemeClr val="tx1"/>
          </a:solidFill>
          <a:latin typeface="+mn-lt"/>
          <a:ea typeface="+mn-ea"/>
          <a:cs typeface="+mn-cs"/>
        </a:defRPr>
      </a:lvl6pPr>
      <a:lvl7pPr marL="2971800" lvl="6" indent="-228600" algn="l" defTabSz="895350" eaLnBrk="1" fontAlgn="base" latinLnBrk="0" hangingPunct="1">
        <a:lnSpc>
          <a:spcPct val="100000"/>
        </a:lnSpc>
        <a:spcBef>
          <a:spcPct val="20000"/>
        </a:spcBef>
        <a:spcAft>
          <a:spcPct val="0"/>
        </a:spcAft>
        <a:buChar char="»"/>
        <a:defRPr sz="1900" b="0" i="0" u="none" kern="1200" baseline="0">
          <a:solidFill>
            <a:schemeClr val="tx1"/>
          </a:solidFill>
          <a:latin typeface="+mn-lt"/>
          <a:ea typeface="+mn-ea"/>
          <a:cs typeface="+mn-cs"/>
        </a:defRPr>
      </a:lvl7pPr>
      <a:lvl8pPr marL="3429000" lvl="7" indent="-228600" algn="l" defTabSz="895350" eaLnBrk="1" fontAlgn="base" latinLnBrk="0" hangingPunct="1">
        <a:lnSpc>
          <a:spcPct val="100000"/>
        </a:lnSpc>
        <a:spcBef>
          <a:spcPct val="20000"/>
        </a:spcBef>
        <a:spcAft>
          <a:spcPct val="0"/>
        </a:spcAft>
        <a:buChar char="»"/>
        <a:defRPr sz="1900" b="0" i="0" u="none" kern="1200" baseline="0">
          <a:solidFill>
            <a:schemeClr val="tx1"/>
          </a:solidFill>
          <a:latin typeface="+mn-lt"/>
          <a:ea typeface="+mn-ea"/>
          <a:cs typeface="+mn-cs"/>
        </a:defRPr>
      </a:lvl8pPr>
      <a:lvl9pPr marL="3886200" lvl="8" indent="-228600" algn="l" defTabSz="895350" eaLnBrk="1" fontAlgn="base" latinLnBrk="0" hangingPunct="1">
        <a:lnSpc>
          <a:spcPct val="100000"/>
        </a:lnSpc>
        <a:spcBef>
          <a:spcPct val="20000"/>
        </a:spcBef>
        <a:spcAft>
          <a:spcPct val="0"/>
        </a:spcAft>
        <a:buChar char="»"/>
        <a:defRPr sz="19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image" Target="../media/image20.wmf"/><Relationship Id="rId5" Type="http://schemas.openxmlformats.org/officeDocument/2006/relationships/oleObject" Target="../embeddings/oleObject5.bin"/><Relationship Id="rId4" Type="http://schemas.openxmlformats.org/officeDocument/2006/relationships/image" Target="../media/image19.wmf"/><Relationship Id="rId3" Type="http://schemas.openxmlformats.org/officeDocument/2006/relationships/oleObject" Target="../embeddings/oleObject4.bin"/><Relationship Id="rId2" Type="http://schemas.openxmlformats.org/officeDocument/2006/relationships/image" Target="../media/image5.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image" Target="../media/image23.wmf"/><Relationship Id="rId5" Type="http://schemas.openxmlformats.org/officeDocument/2006/relationships/oleObject" Target="../embeddings/oleObject7.bin"/><Relationship Id="rId4" Type="http://schemas.openxmlformats.org/officeDocument/2006/relationships/image" Target="../media/image22.wmf"/><Relationship Id="rId3" Type="http://schemas.openxmlformats.org/officeDocument/2006/relationships/oleObject" Target="../embeddings/oleObject6.bin"/><Relationship Id="rId2" Type="http://schemas.openxmlformats.org/officeDocument/2006/relationships/image" Target="../media/image5.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30.wmf"/><Relationship Id="rId5" Type="http://schemas.openxmlformats.org/officeDocument/2006/relationships/oleObject" Target="../embeddings/oleObject10.bin"/><Relationship Id="rId4" Type="http://schemas.openxmlformats.org/officeDocument/2006/relationships/image" Target="../media/image29.wmf"/><Relationship Id="rId3" Type="http://schemas.openxmlformats.org/officeDocument/2006/relationships/oleObject" Target="../embeddings/oleObject9.bin"/><Relationship Id="rId2" Type="http://schemas.openxmlformats.org/officeDocument/2006/relationships/image" Target="../media/image28.wmf"/><Relationship Id="rId1"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microsoft.com/office/2007/relationships/media" Target="file:///C:\Users\10329\Desktop\&#25776;&#20889;&#20013;&#26399;2016.2.16\&#35270;&#39057;\&#19977;&#31181;&#27169;&#24335;&#19968;&#36215;.mp4" TargetMode="External"/><Relationship Id="rId2" Type="http://schemas.openxmlformats.org/officeDocument/2006/relationships/video" Target="file:///C:\Users\10329\Desktop\&#25776;&#20889;&#20013;&#26399;2016.2.16\&#35270;&#39057;\&#19977;&#31181;&#27169;&#24335;&#19968;&#36215;.mp4" TargetMode="Externa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vmlDrawing" Target="../drawings/vmlDrawing5.vml"/><Relationship Id="rId6" Type="http://schemas.openxmlformats.org/officeDocument/2006/relationships/slideLayout" Target="../slideLayouts/slideLayout7.xml"/><Relationship Id="rId5" Type="http://schemas.openxmlformats.org/officeDocument/2006/relationships/image" Target="../media/image37.wmf"/><Relationship Id="rId4" Type="http://schemas.openxmlformats.org/officeDocument/2006/relationships/oleObject" Target="../embeddings/oleObject12.bin"/><Relationship Id="rId3" Type="http://schemas.openxmlformats.org/officeDocument/2006/relationships/image" Target="../media/image36.wmf"/><Relationship Id="rId2" Type="http://schemas.openxmlformats.org/officeDocument/2006/relationships/oleObject" Target="../embeddings/oleObject11.bin"/><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vmlDrawing" Target="../drawings/vmlDrawing6.vml"/><Relationship Id="rId6" Type="http://schemas.openxmlformats.org/officeDocument/2006/relationships/slideLayout" Target="../slideLayouts/slideLayout7.xml"/><Relationship Id="rId5" Type="http://schemas.openxmlformats.org/officeDocument/2006/relationships/image" Target="../media/image39.wmf"/><Relationship Id="rId4" Type="http://schemas.openxmlformats.org/officeDocument/2006/relationships/oleObject" Target="../embeddings/oleObject14.bin"/><Relationship Id="rId3" Type="http://schemas.openxmlformats.org/officeDocument/2006/relationships/image" Target="../media/image38.wmf"/><Relationship Id="rId2" Type="http://schemas.openxmlformats.org/officeDocument/2006/relationships/oleObject" Target="../embeddings/oleObject13.bin"/><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7.vml"/><Relationship Id="rId6" Type="http://schemas.openxmlformats.org/officeDocument/2006/relationships/slideLayout" Target="../slideLayouts/slideLayout7.xml"/><Relationship Id="rId5" Type="http://schemas.openxmlformats.org/officeDocument/2006/relationships/image" Target="../media/image41.wmf"/><Relationship Id="rId4" Type="http://schemas.openxmlformats.org/officeDocument/2006/relationships/oleObject" Target="../embeddings/oleObject16.bin"/><Relationship Id="rId3" Type="http://schemas.openxmlformats.org/officeDocument/2006/relationships/image" Target="../media/image40.wmf"/><Relationship Id="rId2" Type="http://schemas.openxmlformats.org/officeDocument/2006/relationships/oleObject" Target="../embeddings/oleObject15.bin"/><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42.wmf"/><Relationship Id="rId2" Type="http://schemas.openxmlformats.org/officeDocument/2006/relationships/oleObject" Target="../embeddings/oleObject17.bin"/><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52.jpe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73.wmf"/><Relationship Id="rId7" Type="http://schemas.openxmlformats.org/officeDocument/2006/relationships/oleObject" Target="../embeddings/oleObject21.bin"/><Relationship Id="rId6" Type="http://schemas.openxmlformats.org/officeDocument/2006/relationships/image" Target="../media/image72.wmf"/><Relationship Id="rId5" Type="http://schemas.openxmlformats.org/officeDocument/2006/relationships/oleObject" Target="../embeddings/oleObject20.bin"/><Relationship Id="rId4" Type="http://schemas.openxmlformats.org/officeDocument/2006/relationships/image" Target="../media/image71.wmf"/><Relationship Id="rId3" Type="http://schemas.openxmlformats.org/officeDocument/2006/relationships/oleObject" Target="../embeddings/oleObject19.bin"/><Relationship Id="rId2" Type="http://schemas.openxmlformats.org/officeDocument/2006/relationships/image" Target="../media/image70.wmf"/><Relationship Id="rId11" Type="http://schemas.openxmlformats.org/officeDocument/2006/relationships/vmlDrawing" Target="../drawings/vmlDrawing9.vml"/><Relationship Id="rId10" Type="http://schemas.openxmlformats.org/officeDocument/2006/relationships/slideLayout" Target="../slideLayouts/slideLayout7.xml"/><Relationship Id="rId1" Type="http://schemas.openxmlformats.org/officeDocument/2006/relationships/oleObject" Target="../embeddings/oleObject18.bin"/></Relationships>
</file>

<file path=ppt/slides/_rels/slide43.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76.wmf"/><Relationship Id="rId5" Type="http://schemas.openxmlformats.org/officeDocument/2006/relationships/oleObject" Target="../embeddings/oleObject24.bin"/><Relationship Id="rId4" Type="http://schemas.openxmlformats.org/officeDocument/2006/relationships/image" Target="../media/image75.wmf"/><Relationship Id="rId3" Type="http://schemas.openxmlformats.org/officeDocument/2006/relationships/oleObject" Target="../embeddings/oleObject23.bin"/><Relationship Id="rId2" Type="http://schemas.openxmlformats.org/officeDocument/2006/relationships/image" Target="../media/image74.wmf"/><Relationship Id="rId1" Type="http://schemas.openxmlformats.org/officeDocument/2006/relationships/oleObject" Target="../embeddings/oleObject22.bin"/></Relationships>
</file>

<file path=ppt/slides/_rels/slide44.xml.rels><?xml version="1.0" encoding="UTF-8" standalone="yes"?>
<Relationships xmlns="http://schemas.openxmlformats.org/package/2006/relationships"><Relationship Id="rId9" Type="http://schemas.openxmlformats.org/officeDocument/2006/relationships/image" Target="../media/image80.wmf"/><Relationship Id="rId8" Type="http://schemas.openxmlformats.org/officeDocument/2006/relationships/oleObject" Target="../embeddings/oleObject28.bin"/><Relationship Id="rId7" Type="http://schemas.openxmlformats.org/officeDocument/2006/relationships/image" Target="../media/image5.png"/><Relationship Id="rId6" Type="http://schemas.openxmlformats.org/officeDocument/2006/relationships/image" Target="../media/image79.wmf"/><Relationship Id="rId5" Type="http://schemas.openxmlformats.org/officeDocument/2006/relationships/oleObject" Target="../embeddings/oleObject27.bin"/><Relationship Id="rId4" Type="http://schemas.openxmlformats.org/officeDocument/2006/relationships/image" Target="../media/image78.wmf"/><Relationship Id="rId3" Type="http://schemas.openxmlformats.org/officeDocument/2006/relationships/oleObject" Target="../embeddings/oleObject26.bin"/><Relationship Id="rId2" Type="http://schemas.openxmlformats.org/officeDocument/2006/relationships/image" Target="../media/image77.wmf"/><Relationship Id="rId16" Type="http://schemas.openxmlformats.org/officeDocument/2006/relationships/vmlDrawing" Target="../drawings/vmlDrawing11.vml"/><Relationship Id="rId15" Type="http://schemas.openxmlformats.org/officeDocument/2006/relationships/slideLayout" Target="../slideLayouts/slideLayout7.xml"/><Relationship Id="rId14" Type="http://schemas.openxmlformats.org/officeDocument/2006/relationships/oleObject" Target="../embeddings/oleObject32.bin"/><Relationship Id="rId13" Type="http://schemas.openxmlformats.org/officeDocument/2006/relationships/oleObject" Target="../embeddings/oleObject31.bin"/><Relationship Id="rId12" Type="http://schemas.openxmlformats.org/officeDocument/2006/relationships/oleObject" Target="../embeddings/oleObject30.bin"/><Relationship Id="rId11" Type="http://schemas.openxmlformats.org/officeDocument/2006/relationships/image" Target="../media/image81.wmf"/><Relationship Id="rId10" Type="http://schemas.openxmlformats.org/officeDocument/2006/relationships/oleObject" Target="../embeddings/oleObject29.bin"/><Relationship Id="rId1" Type="http://schemas.openxmlformats.org/officeDocument/2006/relationships/oleObject" Target="../embeddings/oleObject25.bin"/></Relationships>
</file>

<file path=ppt/slides/_rels/slide45.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84.wmf"/><Relationship Id="rId5" Type="http://schemas.openxmlformats.org/officeDocument/2006/relationships/oleObject" Target="../embeddings/oleObject35.bin"/><Relationship Id="rId4" Type="http://schemas.openxmlformats.org/officeDocument/2006/relationships/image" Target="../media/image83.wmf"/><Relationship Id="rId3" Type="http://schemas.openxmlformats.org/officeDocument/2006/relationships/oleObject" Target="../embeddings/oleObject34.bin"/><Relationship Id="rId2" Type="http://schemas.openxmlformats.org/officeDocument/2006/relationships/image" Target="../media/image82.wmf"/><Relationship Id="rId1" Type="http://schemas.openxmlformats.org/officeDocument/2006/relationships/oleObject" Target="../embeddings/oleObject33.bin"/></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86.png"/><Relationship Id="rId1" Type="http://schemas.openxmlformats.org/officeDocument/2006/relationships/image" Target="../media/image85.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jpeg"/><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vmlDrawing" Target="../drawings/vmlDrawing13.vml"/><Relationship Id="rId7" Type="http://schemas.openxmlformats.org/officeDocument/2006/relationships/slideLayout" Target="../slideLayouts/slideLayout7.xml"/><Relationship Id="rId6" Type="http://schemas.openxmlformats.org/officeDocument/2006/relationships/image" Target="../media/image99.wmf"/><Relationship Id="rId5" Type="http://schemas.openxmlformats.org/officeDocument/2006/relationships/oleObject" Target="../embeddings/oleObject37.bin"/><Relationship Id="rId4" Type="http://schemas.openxmlformats.org/officeDocument/2006/relationships/image" Target="../media/image98.wmf"/><Relationship Id="rId3" Type="http://schemas.openxmlformats.org/officeDocument/2006/relationships/oleObject" Target="../embeddings/oleObject36.bin"/><Relationship Id="rId2" Type="http://schemas.openxmlformats.org/officeDocument/2006/relationships/image" Target="../media/image97.png"/><Relationship Id="rId1" Type="http://schemas.openxmlformats.org/officeDocument/2006/relationships/image" Target="../media/image5.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vmlDrawing" Target="../drawings/vmlDrawing14.vml"/><Relationship Id="rId6" Type="http://schemas.openxmlformats.org/officeDocument/2006/relationships/slideLayout" Target="../slideLayouts/slideLayout7.xml"/><Relationship Id="rId5" Type="http://schemas.openxmlformats.org/officeDocument/2006/relationships/image" Target="../media/image101.wmf"/><Relationship Id="rId4" Type="http://schemas.openxmlformats.org/officeDocument/2006/relationships/oleObject" Target="../embeddings/oleObject39.bin"/><Relationship Id="rId3" Type="http://schemas.openxmlformats.org/officeDocument/2006/relationships/image" Target="../media/image100.wmf"/><Relationship Id="rId2" Type="http://schemas.openxmlformats.org/officeDocument/2006/relationships/oleObject" Target="../embeddings/oleObject38.bin"/><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image" Target="../media/image5.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111.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112.png"/><Relationship Id="rId1" Type="http://schemas.openxmlformats.org/officeDocument/2006/relationships/image" Target="../media/image5.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13.png"/><Relationship Id="rId1" Type="http://schemas.openxmlformats.org/officeDocument/2006/relationships/image" Target="../media/image5.png"/></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7.xml"/><Relationship Id="rId7" Type="http://schemas.openxmlformats.org/officeDocument/2006/relationships/image" Target="../media/image115.png"/><Relationship Id="rId6" Type="http://schemas.microsoft.com/office/2007/relationships/media" Target="file:///C:\Users\10329\Desktop\&#25776;&#20889;&#20013;&#26399;2016.2.16\&#35270;&#39057;\&#23548;&#33322;.mp4" TargetMode="External"/><Relationship Id="rId5" Type="http://schemas.openxmlformats.org/officeDocument/2006/relationships/video" Target="file:///C:\Users\10329\Desktop\&#25776;&#20889;&#20013;&#26399;2016.2.16\&#35270;&#39057;\&#23548;&#33322;.mp4" TargetMode="External"/><Relationship Id="rId4" Type="http://schemas.openxmlformats.org/officeDocument/2006/relationships/image" Target="../media/image114.png"/><Relationship Id="rId3" Type="http://schemas.microsoft.com/office/2007/relationships/media" Target="file:///C:\Users\10329\Desktop\&#25776;&#20889;&#20013;&#26399;2016.2.16\&#35270;&#39057;\ROS&#23548;&#33322;.mp4" TargetMode="External"/><Relationship Id="rId2" Type="http://schemas.openxmlformats.org/officeDocument/2006/relationships/video" Target="file:///C:\Users\10329\Desktop\&#25776;&#20889;&#20013;&#26399;2016.2.16\&#35270;&#39057;\ROS&#23548;&#33322;.mp4" TargetMode="External"/><Relationship Id="rId1" Type="http://schemas.openxmlformats.org/officeDocument/2006/relationships/image" Target="../media/image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wmf"/><Relationship Id="rId7" Type="http://schemas.openxmlformats.org/officeDocument/2006/relationships/oleObject" Target="../embeddings/oleObject3.bin"/><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image" Target="../media/image10.wmf"/><Relationship Id="rId3" Type="http://schemas.openxmlformats.org/officeDocument/2006/relationships/oleObject" Target="../embeddings/oleObject1.bin"/><Relationship Id="rId2" Type="http://schemas.openxmlformats.org/officeDocument/2006/relationships/image" Target="../media/image9.png"/><Relationship Id="rId11" Type="http://schemas.openxmlformats.org/officeDocument/2006/relationships/notesSlide" Target="../notesSlides/notesSlide1.xml"/><Relationship Id="rId10" Type="http://schemas.openxmlformats.org/officeDocument/2006/relationships/vmlDrawing" Target="../drawings/vmlDrawing1.v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Title 1"/>
          <p:cNvSpPr>
            <a:spLocks noGrp="1"/>
          </p:cNvSpPr>
          <p:nvPr>
            <p:ph type="ctrTitle"/>
          </p:nvPr>
        </p:nvSpPr>
        <p:spPr>
          <a:xfrm>
            <a:off x="782955" y="1981200"/>
            <a:ext cx="9077325" cy="1137920"/>
          </a:xfrm>
        </p:spPr>
        <p:txBody>
          <a:bodyPr vert="horz" wrap="square" anchor="b"/>
          <a:lstStyle>
            <a:lvl1pPr lvl="0">
              <a:defRPr kern="1200"/>
            </a:lvl1pPr>
          </a:lstStyle>
          <a:p>
            <a:pPr lvl="0"/>
            <a:r>
              <a:rPr lang="zh-CN" sz="6000" b="1" dirty="0">
                <a:solidFill>
                  <a:schemeClr val="bg1"/>
                </a:solidFill>
                <a:latin typeface="黑体" panose="02010609060101010101" charset="-122"/>
                <a:ea typeface="黑体" panose="02010609060101010101" charset="-122"/>
              </a:rPr>
              <a:t>智能重载</a:t>
            </a:r>
            <a:r>
              <a:rPr lang="en-US" altLang="zh-CN" sz="6000" b="1" dirty="0">
                <a:solidFill>
                  <a:schemeClr val="bg1"/>
                </a:solidFill>
                <a:latin typeface="Times New Roman" panose="02020603050405020304" pitchFamily="2" charset="0"/>
                <a:ea typeface="黑体" panose="02010609060101010101" charset="-122"/>
              </a:rPr>
              <a:t>AGV</a:t>
            </a:r>
            <a:r>
              <a:rPr lang="zh-CN" altLang="en-US" sz="6000" b="1" dirty="0">
                <a:solidFill>
                  <a:schemeClr val="bg1"/>
                </a:solidFill>
                <a:latin typeface="黑体" panose="02010609060101010101" charset="-122"/>
                <a:ea typeface="黑体" panose="02010609060101010101" charset="-122"/>
              </a:rPr>
              <a:t>系统的研究</a:t>
            </a:r>
            <a:endParaRPr lang="zh-CN" altLang="en-US" sz="6000" b="1" dirty="0">
              <a:solidFill>
                <a:schemeClr val="bg1"/>
              </a:solidFill>
              <a:latin typeface="黑体" panose="02010609060101010101" charset="-122"/>
              <a:ea typeface="黑体" panose="02010609060101010101" charset="-122"/>
            </a:endParaRPr>
          </a:p>
        </p:txBody>
      </p:sp>
      <p:sp>
        <p:nvSpPr>
          <p:cNvPr id="5123" name="Subtitle 2"/>
          <p:cNvSpPr>
            <a:spLocks noGrp="1"/>
          </p:cNvSpPr>
          <p:nvPr>
            <p:ph type="subTitle"/>
          </p:nvPr>
        </p:nvSpPr>
        <p:spPr>
          <a:xfrm>
            <a:off x="4579620" y="4170045"/>
            <a:ext cx="2312035" cy="561975"/>
          </a:xfrm>
        </p:spPr>
        <p:txBody>
          <a:bodyPr vert="horz" wrap="square" anchor="t"/>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algn="l"/>
            <a:r>
              <a:rPr lang="zh-CN" altLang="en-US" dirty="0"/>
              <a:t> 答辩人：吴钟</a:t>
            </a:r>
            <a:endParaRPr lang="zh-CN" altLang="en-US" dirty="0"/>
          </a:p>
          <a:p>
            <a:pPr lvl="0" algn="l"/>
            <a:endParaRPr lang="zh-CN" altLang="en-US" dirty="0"/>
          </a:p>
        </p:txBody>
      </p:sp>
      <p:sp>
        <p:nvSpPr>
          <p:cNvPr id="2" name="Subtitle 2"/>
          <p:cNvSpPr>
            <a:spLocks noGrp="1"/>
          </p:cNvSpPr>
          <p:nvPr/>
        </p:nvSpPr>
        <p:spPr>
          <a:xfrm>
            <a:off x="4579620" y="4902835"/>
            <a:ext cx="2419985" cy="561975"/>
          </a:xfrm>
          <a:prstGeom prst="rect">
            <a:avLst/>
          </a:prstGeom>
          <a:noFill/>
          <a:ln w="9525">
            <a:noFill/>
          </a:ln>
        </p:spPr>
        <p:txBody>
          <a:bodyPr vert="horz" wrap="square" anchor="t"/>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algn="l"/>
            <a:r>
              <a:rPr lang="zh-CN" altLang="en-US" dirty="0"/>
              <a:t> </a:t>
            </a:r>
            <a:r>
              <a:rPr lang="zh-CN" altLang="en-US" sz="2400" dirty="0"/>
              <a:t>导师：王昕教授</a:t>
            </a:r>
            <a:endParaRPr lang="zh-CN" altLang="en-US" sz="2400" dirty="0"/>
          </a:p>
          <a:p>
            <a:pPr lvl="0" algn="l"/>
            <a:endParaRPr lang="zh-CN" altLang="en-US" dirty="0"/>
          </a:p>
        </p:txBody>
      </p:sp>
      <p:sp>
        <p:nvSpPr>
          <p:cNvPr id="3" name="Subtitle 2"/>
          <p:cNvSpPr>
            <a:spLocks noGrp="1"/>
          </p:cNvSpPr>
          <p:nvPr/>
        </p:nvSpPr>
        <p:spPr>
          <a:xfrm>
            <a:off x="4579620" y="5677535"/>
            <a:ext cx="3232150" cy="561975"/>
          </a:xfrm>
          <a:prstGeom prst="rect">
            <a:avLst/>
          </a:prstGeom>
          <a:noFill/>
          <a:ln w="9525">
            <a:noFill/>
          </a:ln>
        </p:spPr>
        <p:txBody>
          <a:bodyPr vert="horz" wrap="square" anchor="t"/>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algn="l"/>
            <a:r>
              <a:rPr lang="zh-CN" altLang="en-US" dirty="0"/>
              <a:t> </a:t>
            </a:r>
            <a:r>
              <a:rPr lang="zh-CN" altLang="en-US" sz="2400" dirty="0"/>
              <a:t>日期：</a:t>
            </a:r>
            <a:r>
              <a:rPr lang="en-US" altLang="zh-CN" sz="2400" dirty="0">
                <a:latin typeface="Times New Roman" panose="02020603050405020304" pitchFamily="2" charset="0"/>
              </a:rPr>
              <a:t>2017</a:t>
            </a:r>
            <a:r>
              <a:rPr lang="zh-CN" altLang="en-US" sz="2400" dirty="0">
                <a:latin typeface="Times New Roman" panose="02020603050405020304" pitchFamily="2" charset="0"/>
              </a:rPr>
              <a:t>年</a:t>
            </a:r>
            <a:r>
              <a:rPr lang="en-US" altLang="zh-CN" sz="2400" dirty="0">
                <a:latin typeface="Times New Roman" panose="02020603050405020304" pitchFamily="2" charset="0"/>
              </a:rPr>
              <a:t>1</a:t>
            </a:r>
            <a:r>
              <a:rPr lang="zh-CN" altLang="en-US" sz="2400" dirty="0">
                <a:latin typeface="Times New Roman" panose="02020603050405020304" pitchFamily="2" charset="0"/>
              </a:rPr>
              <a:t>月</a:t>
            </a:r>
            <a:r>
              <a:rPr lang="en-US" altLang="zh-CN" sz="2400" dirty="0">
                <a:latin typeface="Times New Roman" panose="02020603050405020304" pitchFamily="2" charset="0"/>
              </a:rPr>
              <a:t>15</a:t>
            </a:r>
            <a:r>
              <a:rPr lang="zh-CN" altLang="en-US" sz="2400" dirty="0">
                <a:latin typeface="Times New Roman" panose="02020603050405020304" pitchFamily="2" charset="0"/>
              </a:rPr>
              <a:t>日</a:t>
            </a:r>
            <a:endParaRPr lang="zh-CN" altLang="en-US" sz="2400" dirty="0">
              <a:latin typeface="Times New Roman" panose="02020603050405020304" pitchFamily="2" charset="0"/>
            </a:endParaRPr>
          </a:p>
          <a:p>
            <a:pPr lvl="0" algn="l"/>
            <a:endParaRPr lang="zh-CN" altLang="en-US" dirty="0"/>
          </a:p>
        </p:txBody>
      </p:sp>
      <p:sp>
        <p:nvSpPr>
          <p:cNvPr id="4" name="Subtitle 2"/>
          <p:cNvSpPr>
            <a:spLocks noGrp="1"/>
          </p:cNvSpPr>
          <p:nvPr/>
        </p:nvSpPr>
        <p:spPr>
          <a:xfrm>
            <a:off x="2033905" y="3342640"/>
            <a:ext cx="6998335" cy="457200"/>
          </a:xfrm>
          <a:prstGeom prst="rect">
            <a:avLst/>
          </a:prstGeom>
          <a:solidFill>
            <a:srgbClr val="7030A0"/>
          </a:solidFill>
          <a:ln w="9525">
            <a:noFill/>
          </a:ln>
        </p:spPr>
        <p:txBody>
          <a:bodyPr vert="horz" wrap="square" anchor="t"/>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algn="l"/>
            <a:r>
              <a:rPr lang="zh-CN" altLang="en-US" sz="2800" dirty="0">
                <a:solidFill>
                  <a:srgbClr val="FF0000"/>
                </a:solidFill>
                <a:latin typeface="黑体" panose="02010609060101010101" charset="-122"/>
                <a:ea typeface="黑体" panose="02010609060101010101" charset="-122"/>
              </a:rPr>
              <a:t>机电工程与自动化学院  机械工程  </a:t>
            </a:r>
            <a:r>
              <a:rPr lang="en-US" altLang="zh-CN" sz="2800" dirty="0">
                <a:solidFill>
                  <a:srgbClr val="FF0000"/>
                </a:solidFill>
                <a:latin typeface="黑体" panose="02010609060101010101" charset="-122"/>
                <a:ea typeface="黑体" panose="02010609060101010101" charset="-122"/>
              </a:rPr>
              <a:t>2015</a:t>
            </a:r>
            <a:r>
              <a:rPr lang="zh-CN" altLang="en-US" sz="2800" dirty="0">
                <a:solidFill>
                  <a:srgbClr val="FF0000"/>
                </a:solidFill>
                <a:latin typeface="黑体" panose="02010609060101010101" charset="-122"/>
                <a:ea typeface="黑体" panose="02010609060101010101" charset="-122"/>
              </a:rPr>
              <a:t>级</a:t>
            </a:r>
            <a:endParaRPr lang="zh-CN" altLang="en-US" sz="2800" dirty="0">
              <a:solidFill>
                <a:srgbClr val="FF0000"/>
              </a:solidFill>
              <a:latin typeface="黑体" panose="02010609060101010101" charset="-122"/>
              <a:ea typeface="黑体" panose="02010609060101010101" charset="-122"/>
            </a:endParaRPr>
          </a:p>
          <a:p>
            <a:pPr lvl="0" algn="l"/>
            <a:endParaRPr lang="zh-CN" altLang="en-US" dirty="0"/>
          </a:p>
        </p:txBody>
      </p:sp>
    </p:spTree>
  </p:cSld>
  <p:clrMapOvr>
    <a:masterClrMapping/>
  </p:clrMapOvr>
  <p:transition>
    <p:newsfla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1950720" y="2190750"/>
            <a:ext cx="5257165" cy="4221480"/>
            <a:chOff x="2299" y="3529"/>
            <a:chExt cx="8279" cy="6648"/>
          </a:xfrm>
        </p:grpSpPr>
        <p:pic>
          <p:nvPicPr>
            <p:cNvPr id="10" name="图片 63"/>
            <p:cNvPicPr>
              <a:picLocks noChangeAspect="1"/>
            </p:cNvPicPr>
            <p:nvPr/>
          </p:nvPicPr>
          <p:blipFill>
            <a:blip r:embed="rId1"/>
            <a:stretch>
              <a:fillRect/>
            </a:stretch>
          </p:blipFill>
          <p:spPr>
            <a:xfrm>
              <a:off x="2971" y="3529"/>
              <a:ext cx="7607" cy="6648"/>
            </a:xfrm>
            <a:prstGeom prst="rect">
              <a:avLst/>
            </a:prstGeom>
            <a:noFill/>
            <a:ln w="9525">
              <a:noFill/>
            </a:ln>
          </p:spPr>
        </p:pic>
        <p:sp>
          <p:nvSpPr>
            <p:cNvPr id="11" name="文本框 10"/>
            <p:cNvSpPr txBox="1"/>
            <p:nvPr/>
          </p:nvSpPr>
          <p:spPr>
            <a:xfrm>
              <a:off x="2299" y="3613"/>
              <a:ext cx="425" cy="6480"/>
            </a:xfrm>
            <a:prstGeom prst="rect">
              <a:avLst/>
            </a:prstGeom>
            <a:noFill/>
          </p:spPr>
          <p:txBody>
            <a:bodyPr wrap="square" rtlCol="0">
              <a:spAutoFit/>
            </a:bodyPr>
            <a:p>
              <a:r>
                <a:rPr lang="zh-CN" altLang="en-US" sz="2400"/>
                <a:t>固定标准轮的运动学约束</a:t>
              </a:r>
              <a:endParaRPr lang="zh-CN" altLang="en-US" sz="2400"/>
            </a:p>
          </p:txBody>
        </p:sp>
      </p:grpSp>
      <p:grpSp>
        <p:nvGrpSpPr>
          <p:cNvPr id="3" name="组合 2"/>
          <p:cNvGrpSpPr/>
          <p:nvPr/>
        </p:nvGrpSpPr>
        <p:grpSpPr>
          <a:xfrm>
            <a:off x="1905635" y="696278"/>
            <a:ext cx="6271895" cy="554990"/>
            <a:chOff x="3001" y="1097"/>
            <a:chExt cx="9877" cy="874"/>
          </a:xfrm>
        </p:grpSpPr>
        <p:pic>
          <p:nvPicPr>
            <p:cNvPr id="4" name="Picture 4(向天歌演示原创免费模板：www.TopPPT.cn)" descr="E:\PPT\PPT中国风元素\水墨祥云\水墨祥云\011.jpg"/>
            <p:cNvPicPr>
              <a:picLocks noChangeAspect="1"/>
            </p:cNvPicPr>
            <p:nvPr/>
          </p:nvPicPr>
          <p:blipFill>
            <a:blip r:embed="rId2"/>
            <a:stretch>
              <a:fillRect/>
            </a:stretch>
          </p:blipFill>
          <p:spPr>
            <a:xfrm>
              <a:off x="3001" y="1098"/>
              <a:ext cx="1400" cy="873"/>
            </a:xfrm>
            <a:prstGeom prst="rect">
              <a:avLst/>
            </a:prstGeom>
            <a:solidFill>
              <a:schemeClr val="accent1"/>
            </a:solidFill>
            <a:ln w="9525">
              <a:noFill/>
            </a:ln>
          </p:spPr>
        </p:pic>
        <p:grpSp>
          <p:nvGrpSpPr>
            <p:cNvPr id="5" name="组合 12(向天歌演示原创免费模板：www.TopPPT.cn)"/>
            <p:cNvGrpSpPr/>
            <p:nvPr/>
          </p:nvGrpSpPr>
          <p:grpSpPr>
            <a:xfrm>
              <a:off x="4784" y="1097"/>
              <a:ext cx="8094" cy="865"/>
              <a:chOff x="4348558" y="2377755"/>
              <a:chExt cx="5139621" cy="549376"/>
            </a:xfrm>
          </p:grpSpPr>
          <p:sp>
            <p:nvSpPr>
              <p:cNvPr id="16"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7"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8" name="组合 20(向天歌演示原创免费模板：www.TopPPT.cn)"/>
          <p:cNvGrpSpPr/>
          <p:nvPr/>
        </p:nvGrpSpPr>
        <p:grpSpPr>
          <a:xfrm rot="0">
            <a:off x="1905635" y="1642110"/>
            <a:ext cx="4837430" cy="548640"/>
            <a:chOff x="4348558" y="2377755"/>
            <a:chExt cx="4836619" cy="548661"/>
          </a:xfrm>
        </p:grpSpPr>
        <p:sp>
          <p:nvSpPr>
            <p:cNvPr id="19"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20"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23" name="组合 22"/>
          <p:cNvGrpSpPr/>
          <p:nvPr/>
        </p:nvGrpSpPr>
        <p:grpSpPr>
          <a:xfrm>
            <a:off x="1265555" y="2944495"/>
            <a:ext cx="10460990" cy="2342515"/>
            <a:chOff x="1993" y="4637"/>
            <a:chExt cx="16474" cy="3689"/>
          </a:xfrm>
        </p:grpSpPr>
        <p:graphicFrame>
          <p:nvGraphicFramePr>
            <p:cNvPr id="2" name="对象 -2147482598"/>
            <p:cNvGraphicFramePr>
              <a:graphicFrameLocks noChangeAspect="1"/>
            </p:cNvGraphicFramePr>
            <p:nvPr/>
          </p:nvGraphicFramePr>
          <p:xfrm>
            <a:off x="1993" y="4637"/>
            <a:ext cx="16474" cy="1134"/>
          </p:xfrm>
          <a:graphic>
            <a:graphicData uri="http://schemas.openxmlformats.org/presentationml/2006/ole">
              <mc:AlternateContent xmlns:mc="http://schemas.openxmlformats.org/markup-compatibility/2006">
                <mc:Choice xmlns:v="urn:schemas-microsoft-com:vml" Requires="v">
                  <p:oleObj spid="_x0000_s21" name="" r:id="rId3" imgW="3136900" imgH="215900" progId="Equation.KSEE3">
                    <p:embed/>
                  </p:oleObj>
                </mc:Choice>
                <mc:Fallback>
                  <p:oleObj name="" r:id="rId3" imgW="3136900" imgH="215900" progId="Equation.KSEE3">
                    <p:embed/>
                    <p:pic>
                      <p:nvPicPr>
                        <p:cNvPr id="0" name="图片 20"/>
                        <p:cNvPicPr/>
                        <p:nvPr/>
                      </p:nvPicPr>
                      <p:blipFill>
                        <a:blip r:embed="rId4"/>
                        <a:stretch>
                          <a:fillRect/>
                        </a:stretch>
                      </p:blipFill>
                      <p:spPr>
                        <a:xfrm>
                          <a:off x="1993" y="4637"/>
                          <a:ext cx="16474" cy="1134"/>
                        </a:xfrm>
                        <a:prstGeom prst="rect">
                          <a:avLst/>
                        </a:prstGeom>
                        <a:solidFill>
                          <a:srgbClr val="0070C0"/>
                        </a:solidFill>
                        <a:ln w="38100">
                          <a:noFill/>
                          <a:miter/>
                        </a:ln>
                      </p:spPr>
                    </p:pic>
                  </p:oleObj>
                </mc:Fallback>
              </mc:AlternateContent>
            </a:graphicData>
          </a:graphic>
        </p:graphicFrame>
        <p:graphicFrame>
          <p:nvGraphicFramePr>
            <p:cNvPr id="7" name="对象 -2147482595"/>
            <p:cNvGraphicFramePr>
              <a:graphicFrameLocks noChangeAspect="1"/>
            </p:cNvGraphicFramePr>
            <p:nvPr/>
          </p:nvGraphicFramePr>
          <p:xfrm>
            <a:off x="3427" y="7192"/>
            <a:ext cx="13606" cy="1134"/>
          </p:xfrm>
          <a:graphic>
            <a:graphicData uri="http://schemas.openxmlformats.org/presentationml/2006/ole">
              <mc:AlternateContent xmlns:mc="http://schemas.openxmlformats.org/markup-compatibility/2006">
                <mc:Choice xmlns:v="urn:schemas-microsoft-com:vml" Requires="v">
                  <p:oleObj spid="_x0000_s22" name="" r:id="rId5" imgW="2590800" imgH="215900" progId="Equation.KSEE3">
                    <p:embed/>
                  </p:oleObj>
                </mc:Choice>
                <mc:Fallback>
                  <p:oleObj name="" r:id="rId5" imgW="2590800" imgH="215900" progId="Equation.KSEE3">
                    <p:embed/>
                    <p:pic>
                      <p:nvPicPr>
                        <p:cNvPr id="0" name="图片 21"/>
                        <p:cNvPicPr/>
                        <p:nvPr/>
                      </p:nvPicPr>
                      <p:blipFill>
                        <a:blip r:embed="rId6"/>
                        <a:stretch>
                          <a:fillRect/>
                        </a:stretch>
                      </p:blipFill>
                      <p:spPr>
                        <a:xfrm>
                          <a:off x="3427" y="7192"/>
                          <a:ext cx="13606" cy="1134"/>
                        </a:xfrm>
                        <a:prstGeom prst="rect">
                          <a:avLst/>
                        </a:prstGeom>
                        <a:solidFill>
                          <a:srgbClr val="0070C0"/>
                        </a:solidFill>
                        <a:ln w="38100">
                          <a:noFill/>
                          <a:miter/>
                        </a:ln>
                      </p:spPr>
                    </p:pic>
                  </p:oleObj>
                </mc:Fallback>
              </mc:AlternateContent>
            </a:graphicData>
          </a:graphic>
        </p:graphicFrame>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xit" presetSubtype="10" fill="hold"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1985645" y="2252345"/>
            <a:ext cx="4902835" cy="4114800"/>
            <a:chOff x="5400" y="3613"/>
            <a:chExt cx="7721" cy="6480"/>
          </a:xfrm>
        </p:grpSpPr>
        <p:sp>
          <p:nvSpPr>
            <p:cNvPr id="4" name="文本框 3"/>
            <p:cNvSpPr txBox="1"/>
            <p:nvPr/>
          </p:nvSpPr>
          <p:spPr>
            <a:xfrm>
              <a:off x="5400" y="3613"/>
              <a:ext cx="425" cy="6480"/>
            </a:xfrm>
            <a:prstGeom prst="rect">
              <a:avLst/>
            </a:prstGeom>
            <a:noFill/>
          </p:spPr>
          <p:txBody>
            <a:bodyPr wrap="square" rtlCol="0">
              <a:spAutoFit/>
            </a:bodyPr>
            <a:p>
              <a:r>
                <a:rPr lang="zh-CN" altLang="en-US" sz="2400"/>
                <a:t>受操纵标准轮运动学约束</a:t>
              </a:r>
              <a:endParaRPr lang="zh-CN" altLang="en-US" sz="2400"/>
            </a:p>
          </p:txBody>
        </p:sp>
        <p:pic>
          <p:nvPicPr>
            <p:cNvPr id="5" name="图片 64"/>
            <p:cNvPicPr>
              <a:picLocks noChangeAspect="1"/>
            </p:cNvPicPr>
            <p:nvPr/>
          </p:nvPicPr>
          <p:blipFill>
            <a:blip r:embed="rId1"/>
            <a:stretch>
              <a:fillRect/>
            </a:stretch>
          </p:blipFill>
          <p:spPr>
            <a:xfrm>
              <a:off x="6079" y="3684"/>
              <a:ext cx="7042" cy="6339"/>
            </a:xfrm>
            <a:prstGeom prst="rect">
              <a:avLst/>
            </a:prstGeom>
            <a:noFill/>
            <a:ln w="9525">
              <a:noFill/>
            </a:ln>
          </p:spPr>
        </p:pic>
      </p:grpSp>
      <p:grpSp>
        <p:nvGrpSpPr>
          <p:cNvPr id="6" name="组合 5"/>
          <p:cNvGrpSpPr/>
          <p:nvPr/>
        </p:nvGrpSpPr>
        <p:grpSpPr>
          <a:xfrm>
            <a:off x="1905635" y="696278"/>
            <a:ext cx="6271895" cy="554990"/>
            <a:chOff x="3001" y="1097"/>
            <a:chExt cx="9877" cy="874"/>
          </a:xfrm>
        </p:grpSpPr>
        <p:pic>
          <p:nvPicPr>
            <p:cNvPr id="15" name="Picture 4(向天歌演示原创免费模板：www.TopPPT.cn)" descr="E:\PPT\PPT中国风元素\水墨祥云\水墨祥云\011.jpg"/>
            <p:cNvPicPr>
              <a:picLocks noChangeAspect="1"/>
            </p:cNvPicPr>
            <p:nvPr/>
          </p:nvPicPr>
          <p:blipFill>
            <a:blip r:embed="rId2"/>
            <a:stretch>
              <a:fillRect/>
            </a:stretch>
          </p:blipFill>
          <p:spPr>
            <a:xfrm>
              <a:off x="3001" y="1098"/>
              <a:ext cx="1400" cy="873"/>
            </a:xfrm>
            <a:prstGeom prst="rect">
              <a:avLst/>
            </a:prstGeom>
            <a:solidFill>
              <a:schemeClr val="accent1"/>
            </a:solidFill>
            <a:ln w="9525">
              <a:noFill/>
            </a:ln>
          </p:spPr>
        </p:pic>
        <p:grpSp>
          <p:nvGrpSpPr>
            <p:cNvPr id="16" name="组合 12(向天歌演示原创免费模板：www.TopPPT.cn)"/>
            <p:cNvGrpSpPr/>
            <p:nvPr/>
          </p:nvGrpSpPr>
          <p:grpSpPr>
            <a:xfrm>
              <a:off x="4784" y="1097"/>
              <a:ext cx="8094" cy="865"/>
              <a:chOff x="4348558" y="2377755"/>
              <a:chExt cx="5139621" cy="549376"/>
            </a:xfrm>
          </p:grpSpPr>
          <p:sp>
            <p:nvSpPr>
              <p:cNvPr id="17"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8"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9" name="组合 20(向天歌演示原创免费模板：www.TopPPT.cn)"/>
          <p:cNvGrpSpPr/>
          <p:nvPr/>
        </p:nvGrpSpPr>
        <p:grpSpPr>
          <a:xfrm rot="0">
            <a:off x="1905635" y="1642110"/>
            <a:ext cx="4837430" cy="548640"/>
            <a:chOff x="4348558" y="2377755"/>
            <a:chExt cx="4836619" cy="548661"/>
          </a:xfrm>
        </p:grpSpPr>
        <p:sp>
          <p:nvSpPr>
            <p:cNvPr id="20"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21"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23" name="组合 22"/>
          <p:cNvGrpSpPr/>
          <p:nvPr/>
        </p:nvGrpSpPr>
        <p:grpSpPr>
          <a:xfrm>
            <a:off x="1175385" y="3068955"/>
            <a:ext cx="10439999" cy="2277605"/>
            <a:chOff x="1851" y="4833"/>
            <a:chExt cx="16441" cy="3587"/>
          </a:xfrm>
        </p:grpSpPr>
        <p:graphicFrame>
          <p:nvGraphicFramePr>
            <p:cNvPr id="2" name="对象 -2147482593"/>
            <p:cNvGraphicFramePr>
              <a:graphicFrameLocks noChangeAspect="1"/>
            </p:cNvGraphicFramePr>
            <p:nvPr/>
          </p:nvGraphicFramePr>
          <p:xfrm>
            <a:off x="1851" y="4833"/>
            <a:ext cx="16441" cy="964"/>
          </p:xfrm>
          <a:graphic>
            <a:graphicData uri="http://schemas.openxmlformats.org/presentationml/2006/ole">
              <mc:AlternateContent xmlns:mc="http://schemas.openxmlformats.org/markup-compatibility/2006">
                <mc:Choice xmlns:v="urn:schemas-microsoft-com:vml" Requires="v">
                  <p:oleObj spid="_x0000_s3076" name="" r:id="rId3" imgW="3683000" imgH="215900" progId="Equation.KSEE3">
                    <p:embed/>
                  </p:oleObj>
                </mc:Choice>
                <mc:Fallback>
                  <p:oleObj name="" r:id="rId3" imgW="3683000" imgH="215900" progId="Equation.KSEE3">
                    <p:embed/>
                    <p:pic>
                      <p:nvPicPr>
                        <p:cNvPr id="0" name="图片 3075"/>
                        <p:cNvPicPr/>
                        <p:nvPr/>
                      </p:nvPicPr>
                      <p:blipFill>
                        <a:blip r:embed="rId4"/>
                        <a:stretch>
                          <a:fillRect/>
                        </a:stretch>
                      </p:blipFill>
                      <p:spPr>
                        <a:xfrm>
                          <a:off x="1851" y="4833"/>
                          <a:ext cx="16441" cy="964"/>
                        </a:xfrm>
                        <a:prstGeom prst="rect">
                          <a:avLst/>
                        </a:prstGeom>
                        <a:solidFill>
                          <a:srgbClr val="0070C0"/>
                        </a:solidFill>
                        <a:ln w="38100">
                          <a:noFill/>
                          <a:miter/>
                        </a:ln>
                      </p:spPr>
                    </p:pic>
                  </p:oleObj>
                </mc:Fallback>
              </mc:AlternateContent>
            </a:graphicData>
          </a:graphic>
        </p:graphicFrame>
        <p:graphicFrame>
          <p:nvGraphicFramePr>
            <p:cNvPr id="7" name="对象 -2147482592"/>
            <p:cNvGraphicFramePr>
              <a:graphicFrameLocks noChangeAspect="1"/>
            </p:cNvGraphicFramePr>
            <p:nvPr/>
          </p:nvGraphicFramePr>
          <p:xfrm>
            <a:off x="2900" y="7456"/>
            <a:ext cx="14343" cy="964"/>
          </p:xfrm>
          <a:graphic>
            <a:graphicData uri="http://schemas.openxmlformats.org/presentationml/2006/ole">
              <mc:AlternateContent xmlns:mc="http://schemas.openxmlformats.org/markup-compatibility/2006">
                <mc:Choice xmlns:v="urn:schemas-microsoft-com:vml" Requires="v">
                  <p:oleObj spid="_x0000_s22" name="" r:id="rId5" imgW="3213100" imgH="215900" progId="Equation.KSEE3">
                    <p:embed/>
                  </p:oleObj>
                </mc:Choice>
                <mc:Fallback>
                  <p:oleObj name="" r:id="rId5" imgW="3213100" imgH="215900" progId="Equation.KSEE3">
                    <p:embed/>
                    <p:pic>
                      <p:nvPicPr>
                        <p:cNvPr id="0" name="图片 21"/>
                        <p:cNvPicPr/>
                        <p:nvPr/>
                      </p:nvPicPr>
                      <p:blipFill>
                        <a:blip r:embed="rId6"/>
                        <a:stretch>
                          <a:fillRect/>
                        </a:stretch>
                      </p:blipFill>
                      <p:spPr>
                        <a:xfrm>
                          <a:off x="2900" y="7456"/>
                          <a:ext cx="14343" cy="964"/>
                        </a:xfrm>
                        <a:prstGeom prst="rect">
                          <a:avLst/>
                        </a:prstGeom>
                        <a:solidFill>
                          <a:srgbClr val="0070C0"/>
                        </a:solidFill>
                        <a:ln w="38100">
                          <a:noFill/>
                          <a:miter/>
                        </a:ln>
                      </p:spPr>
                    </p:pic>
                  </p:oleObj>
                </mc:Fallback>
              </mc:AlternateContent>
            </a:graphicData>
          </a:graphic>
        </p:graphicFrame>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xit" presetSubtype="10" fill="hold"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638300" y="2290445"/>
            <a:ext cx="8896985" cy="4128770"/>
            <a:chOff x="3324" y="3535"/>
            <a:chExt cx="14011" cy="6502"/>
          </a:xfrm>
        </p:grpSpPr>
        <p:pic>
          <p:nvPicPr>
            <p:cNvPr id="3" name="图片 70"/>
            <p:cNvPicPr>
              <a:picLocks noChangeAspect="1"/>
            </p:cNvPicPr>
            <p:nvPr/>
          </p:nvPicPr>
          <p:blipFill>
            <a:blip r:embed="rId1"/>
            <a:stretch>
              <a:fillRect/>
            </a:stretch>
          </p:blipFill>
          <p:spPr>
            <a:xfrm>
              <a:off x="4337" y="3535"/>
              <a:ext cx="12998" cy="6502"/>
            </a:xfrm>
            <a:prstGeom prst="rect">
              <a:avLst/>
            </a:prstGeom>
            <a:noFill/>
            <a:ln w="9525">
              <a:noFill/>
            </a:ln>
          </p:spPr>
        </p:pic>
        <p:sp>
          <p:nvSpPr>
            <p:cNvPr id="5" name="文本框 4"/>
            <p:cNvSpPr txBox="1"/>
            <p:nvPr/>
          </p:nvSpPr>
          <p:spPr>
            <a:xfrm>
              <a:off x="3324" y="4212"/>
              <a:ext cx="251" cy="4752"/>
            </a:xfrm>
            <a:prstGeom prst="rect">
              <a:avLst/>
            </a:prstGeom>
            <a:noFill/>
          </p:spPr>
          <p:txBody>
            <a:bodyPr wrap="square" rtlCol="0">
              <a:spAutoFit/>
            </a:bodyPr>
            <a:p>
              <a:r>
                <a:rPr lang="zh-CN" altLang="en-US" sz="2400"/>
                <a:t>前轮转向后轮驱动</a:t>
              </a:r>
              <a:endParaRPr lang="zh-CN" altLang="en-US" sz="2400"/>
            </a:p>
          </p:txBody>
        </p:sp>
      </p:grpSp>
      <p:grpSp>
        <p:nvGrpSpPr>
          <p:cNvPr id="6" name="组合 5"/>
          <p:cNvGrpSpPr/>
          <p:nvPr/>
        </p:nvGrpSpPr>
        <p:grpSpPr>
          <a:xfrm>
            <a:off x="1667510" y="2290445"/>
            <a:ext cx="8641723" cy="4128770"/>
            <a:chOff x="3324" y="3618"/>
            <a:chExt cx="13434" cy="6241"/>
          </a:xfrm>
        </p:grpSpPr>
        <p:sp>
          <p:nvSpPr>
            <p:cNvPr id="10" name="文本框 9"/>
            <p:cNvSpPr txBox="1"/>
            <p:nvPr/>
          </p:nvSpPr>
          <p:spPr>
            <a:xfrm>
              <a:off x="3324" y="4212"/>
              <a:ext cx="251" cy="4752"/>
            </a:xfrm>
            <a:prstGeom prst="rect">
              <a:avLst/>
            </a:prstGeom>
            <a:noFill/>
          </p:spPr>
          <p:txBody>
            <a:bodyPr wrap="square" rtlCol="0">
              <a:spAutoFit/>
            </a:bodyPr>
            <a:p>
              <a:r>
                <a:rPr lang="zh-CN" altLang="en-US" sz="2400"/>
                <a:t>前轮转向前轮驱动</a:t>
              </a:r>
              <a:endParaRPr lang="zh-CN" altLang="en-US" sz="2400"/>
            </a:p>
          </p:txBody>
        </p:sp>
        <p:pic>
          <p:nvPicPr>
            <p:cNvPr id="11" name="图片 99"/>
            <p:cNvPicPr>
              <a:picLocks noChangeAspect="1"/>
            </p:cNvPicPr>
            <p:nvPr/>
          </p:nvPicPr>
          <p:blipFill>
            <a:blip r:embed="rId2"/>
            <a:stretch>
              <a:fillRect/>
            </a:stretch>
          </p:blipFill>
          <p:spPr>
            <a:xfrm>
              <a:off x="4279" y="3618"/>
              <a:ext cx="12479" cy="6241"/>
            </a:xfrm>
            <a:prstGeom prst="rect">
              <a:avLst/>
            </a:prstGeom>
            <a:noFill/>
            <a:ln w="9525">
              <a:noFill/>
            </a:ln>
          </p:spPr>
        </p:pic>
      </p:grpSp>
      <p:grpSp>
        <p:nvGrpSpPr>
          <p:cNvPr id="12" name="组合 11"/>
          <p:cNvGrpSpPr/>
          <p:nvPr/>
        </p:nvGrpSpPr>
        <p:grpSpPr>
          <a:xfrm>
            <a:off x="1610360" y="2290445"/>
            <a:ext cx="7171690" cy="4128770"/>
            <a:chOff x="3424" y="3330"/>
            <a:chExt cx="11294" cy="6762"/>
          </a:xfrm>
        </p:grpSpPr>
        <p:sp>
          <p:nvSpPr>
            <p:cNvPr id="13" name="文本框 12"/>
            <p:cNvSpPr txBox="1"/>
            <p:nvPr/>
          </p:nvSpPr>
          <p:spPr>
            <a:xfrm>
              <a:off x="3424" y="4798"/>
              <a:ext cx="254" cy="4176"/>
            </a:xfrm>
            <a:prstGeom prst="rect">
              <a:avLst/>
            </a:prstGeom>
            <a:noFill/>
          </p:spPr>
          <p:txBody>
            <a:bodyPr wrap="square" rtlCol="0">
              <a:spAutoFit/>
            </a:bodyPr>
            <a:p>
              <a:r>
                <a:rPr lang="zh-CN" altLang="en-US" sz="2400"/>
                <a:t>前后轮反向偏转</a:t>
              </a:r>
              <a:endParaRPr lang="zh-CN" altLang="en-US" sz="2400"/>
            </a:p>
          </p:txBody>
        </p:sp>
        <p:pic>
          <p:nvPicPr>
            <p:cNvPr id="14" name="图片 106"/>
            <p:cNvPicPr>
              <a:picLocks noChangeAspect="1"/>
            </p:cNvPicPr>
            <p:nvPr/>
          </p:nvPicPr>
          <p:blipFill>
            <a:blip r:embed="rId3"/>
            <a:stretch>
              <a:fillRect/>
            </a:stretch>
          </p:blipFill>
          <p:spPr>
            <a:xfrm>
              <a:off x="4481" y="3330"/>
              <a:ext cx="10237" cy="6762"/>
            </a:xfrm>
            <a:prstGeom prst="rect">
              <a:avLst/>
            </a:prstGeom>
            <a:noFill/>
            <a:ln w="9525">
              <a:noFill/>
            </a:ln>
          </p:spPr>
        </p:pic>
      </p:grpSp>
      <p:grpSp>
        <p:nvGrpSpPr>
          <p:cNvPr id="15" name="组合 14"/>
          <p:cNvGrpSpPr/>
          <p:nvPr/>
        </p:nvGrpSpPr>
        <p:grpSpPr>
          <a:xfrm>
            <a:off x="1599565" y="2290445"/>
            <a:ext cx="7044055" cy="4128770"/>
            <a:chOff x="4375" y="3305"/>
            <a:chExt cx="11093" cy="7262"/>
          </a:xfrm>
        </p:grpSpPr>
        <p:sp>
          <p:nvSpPr>
            <p:cNvPr id="16" name="文本框 15"/>
            <p:cNvSpPr txBox="1"/>
            <p:nvPr/>
          </p:nvSpPr>
          <p:spPr>
            <a:xfrm>
              <a:off x="4375" y="4848"/>
              <a:ext cx="410" cy="4324"/>
            </a:xfrm>
            <a:prstGeom prst="rect">
              <a:avLst/>
            </a:prstGeom>
            <a:noFill/>
          </p:spPr>
          <p:txBody>
            <a:bodyPr wrap="square" rtlCol="0">
              <a:spAutoFit/>
            </a:bodyPr>
            <a:p>
              <a:r>
                <a:rPr lang="zh-CN" altLang="en-US" sz="2400"/>
                <a:t>前后轮同向偏转</a:t>
              </a:r>
              <a:endParaRPr lang="zh-CN" altLang="en-US" sz="2400"/>
            </a:p>
          </p:txBody>
        </p:sp>
        <p:pic>
          <p:nvPicPr>
            <p:cNvPr id="17" name="图片 124"/>
            <p:cNvPicPr>
              <a:picLocks noChangeAspect="1"/>
            </p:cNvPicPr>
            <p:nvPr/>
          </p:nvPicPr>
          <p:blipFill>
            <a:blip r:embed="rId4"/>
            <a:stretch>
              <a:fillRect/>
            </a:stretch>
          </p:blipFill>
          <p:spPr>
            <a:xfrm>
              <a:off x="5449" y="3305"/>
              <a:ext cx="10019" cy="7262"/>
            </a:xfrm>
            <a:prstGeom prst="rect">
              <a:avLst/>
            </a:prstGeom>
            <a:noFill/>
            <a:ln w="9525">
              <a:noFill/>
            </a:ln>
          </p:spPr>
        </p:pic>
      </p:grpSp>
      <p:grpSp>
        <p:nvGrpSpPr>
          <p:cNvPr id="18" name="组合 17"/>
          <p:cNvGrpSpPr/>
          <p:nvPr/>
        </p:nvGrpSpPr>
        <p:grpSpPr>
          <a:xfrm>
            <a:off x="1905635" y="696278"/>
            <a:ext cx="6271895" cy="554990"/>
            <a:chOff x="3001" y="1097"/>
            <a:chExt cx="9877" cy="874"/>
          </a:xfrm>
        </p:grpSpPr>
        <p:pic>
          <p:nvPicPr>
            <p:cNvPr id="19" name="Picture 4(向天歌演示原创免费模板：www.TopPPT.cn)" descr="E:\PPT\PPT中国风元素\水墨祥云\水墨祥云\011.jpg"/>
            <p:cNvPicPr>
              <a:picLocks noChangeAspect="1"/>
            </p:cNvPicPr>
            <p:nvPr/>
          </p:nvPicPr>
          <p:blipFill>
            <a:blip r:embed="rId5"/>
            <a:stretch>
              <a:fillRect/>
            </a:stretch>
          </p:blipFill>
          <p:spPr>
            <a:xfrm>
              <a:off x="3001" y="1098"/>
              <a:ext cx="1400" cy="873"/>
            </a:xfrm>
            <a:prstGeom prst="rect">
              <a:avLst/>
            </a:prstGeom>
            <a:solidFill>
              <a:schemeClr val="accent1"/>
            </a:solidFill>
            <a:ln w="9525">
              <a:noFill/>
            </a:ln>
          </p:spPr>
        </p:pic>
        <p:grpSp>
          <p:nvGrpSpPr>
            <p:cNvPr id="20" name="组合 12(向天歌演示原创免费模板：www.TopPPT.cn)"/>
            <p:cNvGrpSpPr/>
            <p:nvPr/>
          </p:nvGrpSpPr>
          <p:grpSpPr>
            <a:xfrm>
              <a:off x="4784" y="1097"/>
              <a:ext cx="8094" cy="865"/>
              <a:chOff x="4348558" y="2377755"/>
              <a:chExt cx="5139621" cy="549376"/>
            </a:xfrm>
          </p:grpSpPr>
          <p:sp>
            <p:nvSpPr>
              <p:cNvPr id="21"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22"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3" name="组合 20(向天歌演示原创免费模板：www.TopPPT.cn)"/>
          <p:cNvGrpSpPr/>
          <p:nvPr/>
        </p:nvGrpSpPr>
        <p:grpSpPr>
          <a:xfrm rot="0">
            <a:off x="1905635" y="1642110"/>
            <a:ext cx="4837430" cy="548640"/>
            <a:chOff x="4348558" y="2377755"/>
            <a:chExt cx="4836619" cy="548661"/>
          </a:xfrm>
        </p:grpSpPr>
        <p:sp>
          <p:nvSpPr>
            <p:cNvPr id="24"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25"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15"/>
                                        </p:tgtEl>
                                        <p:attrNameLst>
                                          <p:attrName>ppt_x</p:attrName>
                                        </p:attrNameLst>
                                      </p:cBhvr>
                                      <p:tavLst>
                                        <p:tav tm="0">
                                          <p:val>
                                            <p:strVal val="ppt_x"/>
                                          </p:val>
                                        </p:tav>
                                        <p:tav tm="100000">
                                          <p:val>
                                            <p:strVal val="ppt_x"/>
                                          </p:val>
                                        </p:tav>
                                      </p:tavLst>
                                    </p:anim>
                                    <p:anim calcmode="lin" valueType="num">
                                      <p:cBhvr additive="base">
                                        <p:cTn id="33" dur="500"/>
                                        <p:tgtEl>
                                          <p:spTgt spid="15"/>
                                        </p:tgtEl>
                                        <p:attrNameLst>
                                          <p:attrName>ppt_y</p:attrName>
                                        </p:attrNameLst>
                                      </p:cBhvr>
                                      <p:tavLst>
                                        <p:tav tm="0">
                                          <p:val>
                                            <p:strVal val="ppt_y"/>
                                          </p:val>
                                        </p:tav>
                                        <p:tav tm="100000">
                                          <p:val>
                                            <p:strVal val="1+ppt_h/2"/>
                                          </p:val>
                                        </p:tav>
                                      </p:tavLst>
                                    </p:anim>
                                    <p:set>
                                      <p:cBhvr>
                                        <p:cTn id="34" dur="1" fill="hold">
                                          <p:stCondLst>
                                            <p:cond delay="499"/>
                                          </p:stCondLst>
                                        </p:cTn>
                                        <p:tgtEl>
                                          <p:spTgt spid="15"/>
                                        </p:tgtEl>
                                        <p:attrNameLst>
                                          <p:attrName>style.visibility</p:attrName>
                                        </p:attrNameLst>
                                      </p:cBhvr>
                                      <p:to>
                                        <p:strVal val="hidden"/>
                                      </p:to>
                                    </p:set>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 name="组合 10"/>
          <p:cNvGrpSpPr/>
          <p:nvPr/>
        </p:nvGrpSpPr>
        <p:grpSpPr>
          <a:xfrm>
            <a:off x="2626360" y="2335724"/>
            <a:ext cx="6938177" cy="3886366"/>
            <a:chOff x="7542" y="4805"/>
            <a:chExt cx="5105" cy="2312"/>
          </a:xfrm>
          <a:solidFill>
            <a:srgbClr val="00B0F0"/>
          </a:solidFill>
        </p:grpSpPr>
        <p:graphicFrame>
          <p:nvGraphicFramePr>
            <p:cNvPr id="6" name="对象 125"/>
            <p:cNvGraphicFramePr>
              <a:graphicFrameLocks noChangeAspect="1"/>
            </p:cNvGraphicFramePr>
            <p:nvPr/>
          </p:nvGraphicFramePr>
          <p:xfrm>
            <a:off x="9036" y="4805"/>
            <a:ext cx="2118" cy="642"/>
          </p:xfrm>
          <a:graphic>
            <a:graphicData uri="http://schemas.openxmlformats.org/presentationml/2006/ole">
              <mc:AlternateContent xmlns:mc="http://schemas.openxmlformats.org/markup-compatibility/2006">
                <mc:Choice xmlns:v="urn:schemas-microsoft-com:vml" Requires="v">
                  <p:oleObj spid="_x0000_s3076" name="" r:id="rId1" imgW="1548765" imgH="469900" progId="Equation.KSEE3">
                    <p:embed/>
                  </p:oleObj>
                </mc:Choice>
                <mc:Fallback>
                  <p:oleObj name="" r:id="rId1" imgW="1548765" imgH="469900" progId="Equation.KSEE3">
                    <p:embed/>
                    <p:pic>
                      <p:nvPicPr>
                        <p:cNvPr id="0" name="图片 3075"/>
                        <p:cNvPicPr/>
                        <p:nvPr/>
                      </p:nvPicPr>
                      <p:blipFill>
                        <a:blip r:embed="rId2"/>
                        <a:stretch>
                          <a:fillRect/>
                        </a:stretch>
                      </p:blipFill>
                      <p:spPr>
                        <a:xfrm>
                          <a:off x="9036" y="4805"/>
                          <a:ext cx="2118" cy="642"/>
                        </a:xfrm>
                        <a:prstGeom prst="rect">
                          <a:avLst/>
                        </a:prstGeom>
                        <a:solidFill>
                          <a:srgbClr val="00B0F0"/>
                        </a:solidFill>
                        <a:ln w="38100">
                          <a:solidFill>
                            <a:srgbClr val="FF0000"/>
                          </a:solidFill>
                          <a:miter/>
                        </a:ln>
                      </p:spPr>
                    </p:pic>
                  </p:oleObj>
                </mc:Fallback>
              </mc:AlternateContent>
            </a:graphicData>
          </a:graphic>
        </p:graphicFrame>
        <p:graphicFrame>
          <p:nvGraphicFramePr>
            <p:cNvPr id="3" name="对象 126"/>
            <p:cNvGraphicFramePr>
              <a:graphicFrameLocks noChangeAspect="1"/>
            </p:cNvGraphicFramePr>
            <p:nvPr/>
          </p:nvGraphicFramePr>
          <p:xfrm>
            <a:off x="8098" y="5639"/>
            <a:ext cx="3993" cy="642"/>
          </p:xfrm>
          <a:graphic>
            <a:graphicData uri="http://schemas.openxmlformats.org/presentationml/2006/ole">
              <mc:AlternateContent xmlns:mc="http://schemas.openxmlformats.org/markup-compatibility/2006">
                <mc:Choice xmlns:v="urn:schemas-microsoft-com:vml" Requires="v">
                  <p:oleObj spid="_x0000_s4" name="" r:id="rId3" imgW="2920365" imgH="469900" progId="Equation.KSEE3">
                    <p:embed/>
                  </p:oleObj>
                </mc:Choice>
                <mc:Fallback>
                  <p:oleObj name="" r:id="rId3" imgW="2920365" imgH="469900" progId="Equation.KSEE3">
                    <p:embed/>
                    <p:pic>
                      <p:nvPicPr>
                        <p:cNvPr id="0" name="图片 7"/>
                        <p:cNvPicPr/>
                        <p:nvPr/>
                      </p:nvPicPr>
                      <p:blipFill>
                        <a:blip r:embed="rId4"/>
                        <a:stretch>
                          <a:fillRect/>
                        </a:stretch>
                      </p:blipFill>
                      <p:spPr>
                        <a:xfrm>
                          <a:off x="8098" y="5639"/>
                          <a:ext cx="3993" cy="642"/>
                        </a:xfrm>
                        <a:prstGeom prst="rect">
                          <a:avLst/>
                        </a:prstGeom>
                        <a:solidFill>
                          <a:srgbClr val="00B0F0"/>
                        </a:solidFill>
                        <a:ln w="38100">
                          <a:solidFill>
                            <a:srgbClr val="FF0000"/>
                          </a:solidFill>
                          <a:miter/>
                        </a:ln>
                      </p:spPr>
                    </p:pic>
                  </p:oleObj>
                </mc:Fallback>
              </mc:AlternateContent>
            </a:graphicData>
          </a:graphic>
        </p:graphicFrame>
        <p:graphicFrame>
          <p:nvGraphicFramePr>
            <p:cNvPr id="10" name="对象 127"/>
            <p:cNvGraphicFramePr>
              <a:graphicFrameLocks noChangeAspect="1"/>
            </p:cNvGraphicFramePr>
            <p:nvPr/>
          </p:nvGraphicFramePr>
          <p:xfrm>
            <a:off x="7542" y="6475"/>
            <a:ext cx="5105" cy="642"/>
          </p:xfrm>
          <a:graphic>
            <a:graphicData uri="http://schemas.openxmlformats.org/presentationml/2006/ole">
              <mc:AlternateContent xmlns:mc="http://schemas.openxmlformats.org/markup-compatibility/2006">
                <mc:Choice xmlns:v="urn:schemas-microsoft-com:vml" Requires="v">
                  <p:oleObj spid="_x0000_s12" name="" r:id="rId5" imgW="3733800" imgH="469900" progId="Equation.KSEE3">
                    <p:embed/>
                  </p:oleObj>
                </mc:Choice>
                <mc:Fallback>
                  <p:oleObj name="" r:id="rId5" imgW="3733800" imgH="469900" progId="Equation.KSEE3">
                    <p:embed/>
                    <p:pic>
                      <p:nvPicPr>
                        <p:cNvPr id="0" name="图片 9"/>
                        <p:cNvPicPr/>
                        <p:nvPr/>
                      </p:nvPicPr>
                      <p:blipFill>
                        <a:blip r:embed="rId6"/>
                        <a:stretch>
                          <a:fillRect/>
                        </a:stretch>
                      </p:blipFill>
                      <p:spPr>
                        <a:xfrm>
                          <a:off x="7542" y="6475"/>
                          <a:ext cx="5105" cy="642"/>
                        </a:xfrm>
                        <a:prstGeom prst="rect">
                          <a:avLst/>
                        </a:prstGeom>
                        <a:solidFill>
                          <a:srgbClr val="00B0F0"/>
                        </a:solidFill>
                        <a:ln w="38100">
                          <a:solidFill>
                            <a:srgbClr val="FF0000"/>
                          </a:solidFill>
                          <a:miter/>
                        </a:ln>
                      </p:spPr>
                    </p:pic>
                  </p:oleObj>
                </mc:Fallback>
              </mc:AlternateContent>
            </a:graphicData>
          </a:graphic>
        </p:graphicFrame>
      </p:grpSp>
      <p:grpSp>
        <p:nvGrpSpPr>
          <p:cNvPr id="5" name="组合 4"/>
          <p:cNvGrpSpPr/>
          <p:nvPr/>
        </p:nvGrpSpPr>
        <p:grpSpPr>
          <a:xfrm>
            <a:off x="1905635" y="696278"/>
            <a:ext cx="6271895" cy="554990"/>
            <a:chOff x="3001" y="1097"/>
            <a:chExt cx="9877" cy="874"/>
          </a:xfrm>
        </p:grpSpPr>
        <p:pic>
          <p:nvPicPr>
            <p:cNvPr id="13" name="Picture 4(向天歌演示原创免费模板：www.TopPPT.cn)" descr="E:\PPT\PPT中国风元素\水墨祥云\水墨祥云\011.jpg"/>
            <p:cNvPicPr>
              <a:picLocks noChangeAspect="1"/>
            </p:cNvPicPr>
            <p:nvPr/>
          </p:nvPicPr>
          <p:blipFill>
            <a:blip r:embed="rId7"/>
            <a:stretch>
              <a:fillRect/>
            </a:stretch>
          </p:blipFill>
          <p:spPr>
            <a:xfrm>
              <a:off x="3001" y="1098"/>
              <a:ext cx="1400" cy="873"/>
            </a:xfrm>
            <a:prstGeom prst="rect">
              <a:avLst/>
            </a:prstGeom>
            <a:solidFill>
              <a:schemeClr val="accent1"/>
            </a:solidFill>
            <a:ln w="9525">
              <a:noFill/>
            </a:ln>
          </p:spPr>
        </p:pic>
        <p:grpSp>
          <p:nvGrpSpPr>
            <p:cNvPr id="14" name="组合 12(向天歌演示原创免费模板：www.TopPPT.cn)"/>
            <p:cNvGrpSpPr/>
            <p:nvPr/>
          </p:nvGrpSpPr>
          <p:grpSpPr>
            <a:xfrm>
              <a:off x="4784" y="1097"/>
              <a:ext cx="8094" cy="865"/>
              <a:chOff x="4348558" y="2377755"/>
              <a:chExt cx="5139621" cy="549376"/>
            </a:xfrm>
          </p:grpSpPr>
          <p:sp>
            <p:nvSpPr>
              <p:cNvPr id="15"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6"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7" name="组合 20(向天歌演示原创免费模板：www.TopPPT.cn)"/>
          <p:cNvGrpSpPr/>
          <p:nvPr/>
        </p:nvGrpSpPr>
        <p:grpSpPr>
          <a:xfrm rot="0">
            <a:off x="1905635" y="1642110"/>
            <a:ext cx="4837430" cy="548640"/>
            <a:chOff x="4348558" y="2377755"/>
            <a:chExt cx="4836619" cy="548661"/>
          </a:xfrm>
        </p:grpSpPr>
        <p:sp>
          <p:nvSpPr>
            <p:cNvPr id="1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Tree>
  </p:cSld>
  <p:clrMapOvr>
    <a:masterClrMapping/>
  </p:clrMapOvr>
  <p:transition>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pic>
        <p:nvPicPr>
          <p:cNvPr id="15" name="三种模式一起">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6456045" y="1461770"/>
            <a:ext cx="4768215" cy="5039995"/>
          </a:xfrm>
          <a:prstGeom prst="rect">
            <a:avLst/>
          </a:prstGeom>
        </p:spPr>
      </p:pic>
      <p:sp>
        <p:nvSpPr>
          <p:cNvPr id="16" name="文本框 15"/>
          <p:cNvSpPr txBox="1"/>
          <p:nvPr/>
        </p:nvSpPr>
        <p:spPr>
          <a:xfrm>
            <a:off x="2841625" y="2564765"/>
            <a:ext cx="2412000" cy="2808000"/>
          </a:xfrm>
          <a:prstGeom prst="rect">
            <a:avLst/>
          </a:prstGeom>
          <a:solidFill>
            <a:srgbClr val="0070C0"/>
          </a:solidFill>
          <a:ln>
            <a:solidFill>
              <a:srgbClr val="FF0000"/>
            </a:solidFill>
          </a:ln>
          <a:effectLst>
            <a:outerShdw blurRad="1219200" dist="19050" dir="5400000" algn="ctr" rotWithShape="0">
              <a:srgbClr val="FF0000">
                <a:alpha val="63000"/>
              </a:srgbClr>
            </a:outerShdw>
          </a:effectLst>
        </p:spPr>
        <p:style>
          <a:lnRef idx="0">
            <a:schemeClr val="accent5"/>
          </a:lnRef>
          <a:fillRef idx="3">
            <a:schemeClr val="accent5"/>
          </a:fillRef>
          <a:effectRef idx="3">
            <a:schemeClr val="accent5"/>
          </a:effectRef>
          <a:fontRef idx="minor">
            <a:schemeClr val="lt1"/>
          </a:fontRef>
        </p:style>
        <p:txBody>
          <a:bodyPr wrap="square" rtlCol="0">
            <a:spAutoFit/>
          </a:bodyPr>
          <a:p>
            <a:r>
              <a:rPr lang="zh-CN" altLang="en-US" sz="2000"/>
              <a:t>目前运动学分析已经结束，在车体上进行试验的时候已经验证了运动学分析的正确性，下面的视频演示了车体功能的前行、后退、自旋以及横移功能。</a:t>
            </a:r>
            <a:endParaRPr lang="zh-CN" altLang="en-US" sz="2000"/>
          </a:p>
        </p:txBody>
      </p:sp>
    </p:spTree>
  </p:cSld>
  <p:clrMapOvr>
    <a:masterClrMapping/>
  </p:clrMapOvr>
  <p:transition>
    <p:newsflash/>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15"/>
                </p:tgtEl>
              </p:cMediaNode>
            </p:video>
            <p:seq concurrent="1" nextAc="seek">
              <p:cTn id="3" restart="whenNotActive" fill="hold" evtFilter="cancelBubble" nodeType="interactiveSeq">
                <p:stCondLst>
                  <p:cond evt="onClick" delay="0">
                    <p:tgtEl>
                      <p:spTgt spid="1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
                                  <p:stCondLst>
                                    <p:cond delay="0"/>
                                  </p:stCondLst>
                                  <p:childTnLst>
                                    <p:cmd type="call" cmd="togglePause">
                                      <p:cBhvr additive="base">
                                        <p:cTn id="7"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载车板静力学分析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16" name="文本框 15"/>
          <p:cNvSpPr txBox="1"/>
          <p:nvPr/>
        </p:nvSpPr>
        <p:spPr>
          <a:xfrm>
            <a:off x="2299970" y="2552700"/>
            <a:ext cx="2412000" cy="2808000"/>
          </a:xfrm>
          <a:prstGeom prst="rect">
            <a:avLst/>
          </a:prstGeom>
          <a:solidFill>
            <a:srgbClr val="0070C0"/>
          </a:solidFill>
          <a:ln>
            <a:solidFill>
              <a:srgbClr val="FF0000"/>
            </a:solidFill>
          </a:ln>
          <a:effectLst>
            <a:outerShdw blurRad="1270000" dist="19050" dir="5400000" algn="ctr" rotWithShape="0">
              <a:srgbClr val="FF0000">
                <a:alpha val="78000"/>
              </a:srgbClr>
            </a:outerShdw>
          </a:effectLst>
        </p:spPr>
        <p:style>
          <a:lnRef idx="0">
            <a:schemeClr val="accent5"/>
          </a:lnRef>
          <a:fillRef idx="3">
            <a:schemeClr val="accent5"/>
          </a:fillRef>
          <a:effectRef idx="3">
            <a:schemeClr val="accent5"/>
          </a:effectRef>
          <a:fontRef idx="minor">
            <a:schemeClr val="lt1"/>
          </a:fontRef>
        </p:style>
        <p:txBody>
          <a:bodyPr wrap="square" rtlCol="0">
            <a:spAutoFit/>
          </a:bodyPr>
          <a:p>
            <a:r>
              <a:rPr lang="zh-CN" altLang="en-US" sz="2000"/>
              <a:t>目前载车板的静力学分析还没有做，静力学分析的主要针对对象是载车板，通过静力学分析之后，希望使得我们的载车板的结构能够最优化，质量最轻。</a:t>
            </a:r>
            <a:endParaRPr lang="zh-CN" altLang="en-US" sz="2000"/>
          </a:p>
        </p:txBody>
      </p:sp>
      <p:pic>
        <p:nvPicPr>
          <p:cNvPr id="3" name="图片 2"/>
          <p:cNvPicPr>
            <a:picLocks noChangeAspect="1"/>
          </p:cNvPicPr>
          <p:nvPr/>
        </p:nvPicPr>
        <p:blipFill>
          <a:blip r:embed="rId2"/>
          <a:stretch>
            <a:fillRect/>
          </a:stretch>
        </p:blipFill>
        <p:spPr>
          <a:xfrm>
            <a:off x="6600190" y="1436370"/>
            <a:ext cx="4327027" cy="5040000"/>
          </a:xfrm>
          <a:prstGeom prst="rect">
            <a:avLst/>
          </a:prstGeom>
        </p:spPr>
      </p:pic>
    </p:spTree>
  </p:cSld>
  <p:clrMapOvr>
    <a:masterClrMapping/>
  </p:clrMapOvr>
  <p:transition>
    <p:newsfla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梯形加速度运动规划</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1.3</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18" name="组合 17"/>
          <p:cNvGrpSpPr/>
          <p:nvPr/>
        </p:nvGrpSpPr>
        <p:grpSpPr>
          <a:xfrm>
            <a:off x="2260600" y="2620645"/>
            <a:ext cx="9086850" cy="2988310"/>
            <a:chOff x="3560" y="4127"/>
            <a:chExt cx="14310" cy="4706"/>
          </a:xfrm>
        </p:grpSpPr>
        <p:sp>
          <p:nvSpPr>
            <p:cNvPr id="4" name="文本框 3"/>
            <p:cNvSpPr txBox="1"/>
            <p:nvPr/>
          </p:nvSpPr>
          <p:spPr>
            <a:xfrm>
              <a:off x="3560" y="4127"/>
              <a:ext cx="6176" cy="2064"/>
            </a:xfrm>
            <a:prstGeom prst="rect">
              <a:avLst/>
            </a:prstGeom>
            <a:solidFill>
              <a:srgbClr val="0070C0"/>
            </a:solidFill>
            <a:ln>
              <a:solidFill>
                <a:srgbClr val="FF0000"/>
              </a:solidFill>
            </a:ln>
          </p:spPr>
          <p:style>
            <a:lnRef idx="0">
              <a:schemeClr val="accent5"/>
            </a:lnRef>
            <a:fillRef idx="3">
              <a:schemeClr val="accent5"/>
            </a:fillRef>
            <a:effectRef idx="3">
              <a:schemeClr val="accent5"/>
            </a:effectRef>
            <a:fontRef idx="minor">
              <a:schemeClr val="lt1"/>
            </a:fontRef>
          </p:style>
          <p:txBody>
            <a:bodyPr wrap="square" rtlCol="0">
              <a:spAutoFit/>
            </a:bodyPr>
            <a:p>
              <a:r>
                <a:rPr lang="zh-CN" altLang="en-US" sz="2000"/>
                <a:t>梯形加速度运动规划为控制电机的启动和停止提供了平滑的运动，因此对</a:t>
              </a:r>
              <a:r>
                <a:rPr lang="en-US" altLang="zh-CN" sz="2000">
                  <a:latin typeface="Times New Roman" panose="02020603050405020304" pitchFamily="2" charset="0"/>
                </a:rPr>
                <a:t>AGV</a:t>
              </a:r>
              <a:r>
                <a:rPr lang="zh-CN" altLang="en-US" sz="2000"/>
                <a:t>的运动是具有重要意义的。</a:t>
              </a:r>
              <a:endParaRPr lang="zh-CN" altLang="en-US" sz="2000"/>
            </a:p>
          </p:txBody>
        </p:sp>
        <p:pic>
          <p:nvPicPr>
            <p:cNvPr id="20" name="图片 175"/>
            <p:cNvPicPr>
              <a:picLocks noChangeAspect="1"/>
            </p:cNvPicPr>
            <p:nvPr/>
          </p:nvPicPr>
          <p:blipFill>
            <a:blip r:embed="rId2"/>
            <a:stretch>
              <a:fillRect/>
            </a:stretch>
          </p:blipFill>
          <p:spPr>
            <a:xfrm>
              <a:off x="9898" y="4127"/>
              <a:ext cx="7973" cy="4706"/>
            </a:xfrm>
            <a:prstGeom prst="rect">
              <a:avLst/>
            </a:prstGeom>
            <a:noFill/>
            <a:ln w="9525">
              <a:noFill/>
            </a:ln>
          </p:spPr>
        </p:pic>
      </p:grpSp>
      <p:grpSp>
        <p:nvGrpSpPr>
          <p:cNvPr id="17" name="组合 16"/>
          <p:cNvGrpSpPr/>
          <p:nvPr/>
        </p:nvGrpSpPr>
        <p:grpSpPr>
          <a:xfrm>
            <a:off x="2260600" y="2160905"/>
            <a:ext cx="9087485" cy="4319905"/>
            <a:chOff x="3560" y="3250"/>
            <a:chExt cx="14311" cy="6803"/>
          </a:xfrm>
        </p:grpSpPr>
        <p:sp>
          <p:nvSpPr>
            <p:cNvPr id="7" name="矩形 6"/>
            <p:cNvSpPr/>
            <p:nvPr/>
          </p:nvSpPr>
          <p:spPr>
            <a:xfrm>
              <a:off x="3560" y="4734"/>
              <a:ext cx="3203" cy="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000"/>
                <a:t>最大速度：</a:t>
              </a:r>
              <a:r>
                <a:rPr lang="en-US" altLang="zh-CN" sz="2000">
                  <a:latin typeface="Times New Roman" panose="02020603050405020304" pitchFamily="2" charset="0"/>
                </a:rPr>
                <a:t>1m/s</a:t>
              </a:r>
              <a:endParaRPr lang="en-US" altLang="zh-CN" sz="2000">
                <a:latin typeface="Times New Roman" panose="02020603050405020304" pitchFamily="2" charset="0"/>
              </a:endParaRPr>
            </a:p>
          </p:txBody>
        </p:sp>
        <p:sp>
          <p:nvSpPr>
            <p:cNvPr id="8" name="矩形 7"/>
            <p:cNvSpPr/>
            <p:nvPr/>
          </p:nvSpPr>
          <p:spPr>
            <a:xfrm>
              <a:off x="3560" y="6090"/>
              <a:ext cx="3676" cy="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000"/>
                <a:t>最大加速度：</a:t>
              </a:r>
              <a:r>
                <a:rPr lang="en-US" altLang="zh-CN" sz="2000">
                  <a:latin typeface="Times New Roman" panose="02020603050405020304" pitchFamily="2" charset="0"/>
                </a:rPr>
                <a:t>1m/s</a:t>
              </a:r>
              <a:r>
                <a:rPr lang="en-US" altLang="zh-CN" sz="2000" baseline="30000">
                  <a:latin typeface="Times New Roman" panose="02020603050405020304" pitchFamily="2" charset="0"/>
                </a:rPr>
                <a:t>2</a:t>
              </a:r>
              <a:endParaRPr lang="en-US" altLang="zh-CN" sz="2000" baseline="30000">
                <a:latin typeface="Times New Roman" panose="02020603050405020304" pitchFamily="2" charset="0"/>
              </a:endParaRPr>
            </a:p>
          </p:txBody>
        </p:sp>
        <p:pic>
          <p:nvPicPr>
            <p:cNvPr id="15" name="图片 14"/>
            <p:cNvPicPr>
              <a:picLocks noChangeAspect="1"/>
            </p:cNvPicPr>
            <p:nvPr/>
          </p:nvPicPr>
          <p:blipFill>
            <a:blip r:embed="rId3"/>
            <a:stretch>
              <a:fillRect/>
            </a:stretch>
          </p:blipFill>
          <p:spPr>
            <a:xfrm>
              <a:off x="9512" y="3250"/>
              <a:ext cx="8359" cy="6803"/>
            </a:xfrm>
            <a:prstGeom prst="rect">
              <a:avLst/>
            </a:prstGeom>
          </p:spPr>
        </p:pic>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轨迹跟踪算法及实验结果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1.4</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4" name="文本框 3"/>
          <p:cNvSpPr txBox="1"/>
          <p:nvPr/>
        </p:nvSpPr>
        <p:spPr>
          <a:xfrm>
            <a:off x="2037715" y="2621280"/>
            <a:ext cx="3968750" cy="344424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p>
            <a:r>
              <a:rPr sz="2000"/>
              <a:t>路径规划算法给出</a:t>
            </a:r>
            <a:r>
              <a:rPr sz="2000">
                <a:latin typeface="Times New Roman" panose="02020603050405020304" pitchFamily="2" charset="0"/>
              </a:rPr>
              <a:t>AGV</a:t>
            </a:r>
            <a:r>
              <a:rPr sz="2000"/>
              <a:t>在参考点的参考位姿</a:t>
            </a:r>
            <a:r>
              <a:rPr sz="2000">
                <a:latin typeface="Times New Roman" panose="02020603050405020304" pitchFamily="2" charset="0"/>
                <a:cs typeface="+mn-ea"/>
              </a:rPr>
              <a:t>pr</a:t>
            </a:r>
            <a:r>
              <a:rPr sz="2000"/>
              <a:t>和参考速度</a:t>
            </a:r>
            <a:r>
              <a:rPr sz="2000">
                <a:latin typeface="Times New Roman" panose="02020603050405020304" pitchFamily="2" charset="0"/>
                <a:cs typeface="+mn-ea"/>
              </a:rPr>
              <a:t>qr</a:t>
            </a:r>
            <a:r>
              <a:rPr sz="2000"/>
              <a:t>，参考位姿</a:t>
            </a:r>
            <a:r>
              <a:rPr sz="2000">
                <a:latin typeface="Times New Roman" panose="02020603050405020304" pitchFamily="2" charset="0"/>
                <a:cs typeface="+mn-ea"/>
              </a:rPr>
              <a:t>pr</a:t>
            </a:r>
            <a:r>
              <a:rPr sz="2000"/>
              <a:t>与反馈得到的</a:t>
            </a:r>
            <a:r>
              <a:rPr sz="2000">
                <a:latin typeface="Times New Roman" panose="02020603050405020304" pitchFamily="2" charset="0"/>
                <a:cs typeface="+mn-ea"/>
              </a:rPr>
              <a:t>AGV</a:t>
            </a:r>
            <a:r>
              <a:rPr sz="2000"/>
              <a:t>的实际位姿进行比较，得到</a:t>
            </a:r>
            <a:r>
              <a:rPr sz="2000">
                <a:latin typeface="Times New Roman" panose="02020603050405020304" pitchFamily="2" charset="0"/>
                <a:cs typeface="+mn-ea"/>
              </a:rPr>
              <a:t>AGV</a:t>
            </a:r>
            <a:r>
              <a:rPr sz="2000"/>
              <a:t>的全局位姿误差矢量，经过变换矩阵T转换进而得到局部位置误差矢量e。在得到的位姿误差</a:t>
            </a:r>
            <a:r>
              <a:rPr sz="2000">
                <a:latin typeface="Times New Roman" panose="02020603050405020304" pitchFamily="2" charset="0"/>
                <a:cs typeface="+mn-ea"/>
              </a:rPr>
              <a:t>xe</a:t>
            </a:r>
            <a:r>
              <a:rPr sz="2000"/>
              <a:t>和</a:t>
            </a:r>
            <a:r>
              <a:rPr sz="2000">
                <a:latin typeface="Times New Roman" panose="02020603050405020304" pitchFamily="2" charset="0"/>
                <a:cs typeface="+mn-ea"/>
              </a:rPr>
              <a:t>ye之后</a:t>
            </a:r>
            <a:r>
              <a:rPr sz="2000"/>
              <a:t>加上参考速度</a:t>
            </a:r>
            <a:r>
              <a:rPr sz="2000">
                <a:latin typeface="Times New Roman" panose="02020603050405020304" pitchFamily="2" charset="0"/>
                <a:cs typeface="+mn-ea"/>
              </a:rPr>
              <a:t>qr</a:t>
            </a:r>
            <a:r>
              <a:rPr sz="2000"/>
              <a:t>一起作为路径轨迹跟踪的输入，进而控制</a:t>
            </a:r>
            <a:r>
              <a:rPr sz="2000">
                <a:latin typeface="Times New Roman" panose="02020603050405020304" pitchFamily="2" charset="0"/>
                <a:cs typeface="+mn-ea"/>
              </a:rPr>
              <a:t>AGV</a:t>
            </a:r>
            <a:r>
              <a:rPr sz="2000"/>
              <a:t>能够得到正确的速度而尽快的沿着轨迹进行运动</a:t>
            </a:r>
            <a:r>
              <a:rPr lang="zh-CN" sz="2000"/>
              <a:t>。</a:t>
            </a:r>
            <a:endParaRPr lang="zh-CN" sz="2000"/>
          </a:p>
        </p:txBody>
      </p:sp>
      <p:pic>
        <p:nvPicPr>
          <p:cNvPr id="59" name="图片 176"/>
          <p:cNvPicPr>
            <a:picLocks noChangeAspect="1"/>
          </p:cNvPicPr>
          <p:nvPr/>
        </p:nvPicPr>
        <p:blipFill>
          <a:blip r:embed="rId2"/>
          <a:stretch>
            <a:fillRect/>
          </a:stretch>
        </p:blipFill>
        <p:spPr>
          <a:xfrm>
            <a:off x="6182043" y="2183765"/>
            <a:ext cx="5229933" cy="4320000"/>
          </a:xfrm>
          <a:prstGeom prst="rect">
            <a:avLst/>
          </a:prstGeom>
          <a:noFill/>
          <a:ln w="9525">
            <a:noFill/>
          </a:ln>
        </p:spPr>
      </p:pic>
    </p:spTree>
  </p:cSld>
  <p:clrMapOvr>
    <a:masterClrMapping/>
  </p:clrMapOvr>
  <p:transition>
    <p:newsfla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轨迹跟踪算法及实验结果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1.4</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aphicFrame>
        <p:nvGraphicFramePr>
          <p:cNvPr id="3" name="对象 -2147482545"/>
          <p:cNvGraphicFramePr>
            <a:graphicFrameLocks noChangeAspect="1"/>
          </p:cNvGraphicFramePr>
          <p:nvPr/>
        </p:nvGraphicFramePr>
        <p:xfrm>
          <a:off x="7687945" y="2708910"/>
          <a:ext cx="3448685" cy="1440180"/>
        </p:xfrm>
        <a:graphic>
          <a:graphicData uri="http://schemas.openxmlformats.org/presentationml/2006/ole">
            <mc:AlternateContent xmlns:mc="http://schemas.openxmlformats.org/markup-compatibility/2006">
              <mc:Choice xmlns:v="urn:schemas-microsoft-com:vml" Requires="v">
                <p:oleObj spid="_x0000_s3076" name="" r:id="rId2" imgW="1765300" imgH="736600" progId="Equation.KSEE3">
                  <p:embed/>
                </p:oleObj>
              </mc:Choice>
              <mc:Fallback>
                <p:oleObj name="" r:id="rId2" imgW="1765300" imgH="736600" progId="Equation.KSEE3">
                  <p:embed/>
                  <p:pic>
                    <p:nvPicPr>
                      <p:cNvPr id="0" name="图片 3075"/>
                      <p:cNvPicPr/>
                      <p:nvPr/>
                    </p:nvPicPr>
                    <p:blipFill>
                      <a:blip r:embed="rId3"/>
                      <a:stretch>
                        <a:fillRect/>
                      </a:stretch>
                    </p:blipFill>
                    <p:spPr>
                      <a:xfrm>
                        <a:off x="7687945" y="2708910"/>
                        <a:ext cx="3448685" cy="1440180"/>
                      </a:xfrm>
                      <a:prstGeom prst="rect">
                        <a:avLst/>
                      </a:prstGeom>
                      <a:solidFill>
                        <a:schemeClr val="accent1">
                          <a:lumMod val="75000"/>
                        </a:schemeClr>
                      </a:solidFill>
                      <a:ln w="38100">
                        <a:noFill/>
                        <a:miter/>
                      </a:ln>
                    </p:spPr>
                  </p:pic>
                </p:oleObj>
              </mc:Fallback>
            </mc:AlternateContent>
          </a:graphicData>
        </a:graphic>
      </p:graphicFrame>
      <p:sp>
        <p:nvSpPr>
          <p:cNvPr id="100" name="文本框 99"/>
          <p:cNvSpPr txBox="1"/>
          <p:nvPr/>
        </p:nvSpPr>
        <p:spPr>
          <a:xfrm>
            <a:off x="2135505" y="3230880"/>
            <a:ext cx="2740660" cy="396240"/>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a:spAutoFit/>
          </a:bodyPr>
          <a:p>
            <a:pPr marL="0" indent="0" algn="l"/>
            <a:r>
              <a:rPr lang="en-US" altLang="zh-CN" sz="2000" b="0" u="none">
                <a:latin typeface="宋体" panose="02010600030101010101" pitchFamily="2" charset="-122"/>
                <a:ea typeface="宋体" panose="02010600030101010101" pitchFamily="2" charset="-122"/>
                <a:cs typeface="宋体" panose="02010600030101010101" pitchFamily="2" charset="-122"/>
              </a:rPr>
              <a:t>AGV</a:t>
            </a:r>
            <a:r>
              <a:rPr lang="zh-CN" altLang="en-US" sz="2000" b="0" u="none">
                <a:latin typeface="宋体" panose="02010600030101010101" pitchFamily="2" charset="-122"/>
                <a:ea typeface="宋体" panose="02010600030101010101" pitchFamily="2" charset="-122"/>
                <a:cs typeface="宋体" panose="02010600030101010101" pitchFamily="2" charset="-122"/>
              </a:rPr>
              <a:t>的运动学方程是：</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grpSp>
        <p:nvGrpSpPr>
          <p:cNvPr id="9" name="组合 8"/>
          <p:cNvGrpSpPr/>
          <p:nvPr/>
        </p:nvGrpSpPr>
        <p:grpSpPr>
          <a:xfrm>
            <a:off x="2135505" y="4979670"/>
            <a:ext cx="9000490" cy="720090"/>
            <a:chOff x="3363" y="7842"/>
            <a:chExt cx="14174" cy="1134"/>
          </a:xfrm>
        </p:grpSpPr>
        <p:sp>
          <p:nvSpPr>
            <p:cNvPr id="4" name="文本框 3"/>
            <p:cNvSpPr txBox="1"/>
            <p:nvPr/>
          </p:nvSpPr>
          <p:spPr>
            <a:xfrm>
              <a:off x="3363" y="8097"/>
              <a:ext cx="6219" cy="624"/>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a:spAutoFit/>
            </a:bodyPr>
            <a:p>
              <a:pPr marL="0" indent="0" algn="l"/>
              <a:r>
                <a:rPr lang="en-US" altLang="zh-CN" sz="2000" b="0" u="none">
                  <a:latin typeface="宋体" panose="02010600030101010101" pitchFamily="2" charset="-122"/>
                  <a:ea typeface="宋体" panose="02010600030101010101" pitchFamily="2" charset="-122"/>
                  <a:cs typeface="宋体" panose="02010600030101010101" pitchFamily="2" charset="-122"/>
                </a:rPr>
                <a:t>AGV</a:t>
              </a:r>
              <a:r>
                <a:rPr lang="zh-CN" altLang="en-US" sz="2000" b="0" u="none">
                  <a:latin typeface="宋体" panose="02010600030101010101" pitchFamily="2" charset="-122"/>
                  <a:ea typeface="宋体" panose="02010600030101010101" pitchFamily="2" charset="-122"/>
                  <a:cs typeface="宋体" panose="02010600030101010101" pitchFamily="2" charset="-122"/>
                </a:rPr>
                <a:t>在坐标内的位姿误差描述为：</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7" name="对象 -2147482544"/>
            <p:cNvGraphicFramePr>
              <a:graphicFrameLocks noChangeAspect="1"/>
            </p:cNvGraphicFramePr>
            <p:nvPr/>
          </p:nvGraphicFramePr>
          <p:xfrm>
            <a:off x="13003" y="7842"/>
            <a:ext cx="4535" cy="1134"/>
          </p:xfrm>
          <a:graphic>
            <a:graphicData uri="http://schemas.openxmlformats.org/presentationml/2006/ole">
              <mc:AlternateContent xmlns:mc="http://schemas.openxmlformats.org/markup-compatibility/2006">
                <mc:Choice xmlns:v="urn:schemas-microsoft-com:vml" Requires="v">
                  <p:oleObj spid="_x0000_s8" name="" r:id="rId4" imgW="914400" imgH="228600" progId="Equation.KSEE3">
                    <p:embed/>
                  </p:oleObj>
                </mc:Choice>
                <mc:Fallback>
                  <p:oleObj name="" r:id="rId4" imgW="914400" imgH="228600" progId="Equation.KSEE3">
                    <p:embed/>
                    <p:pic>
                      <p:nvPicPr>
                        <p:cNvPr id="0" name="图片 6"/>
                        <p:cNvPicPr/>
                        <p:nvPr/>
                      </p:nvPicPr>
                      <p:blipFill>
                        <a:blip r:embed="rId5"/>
                        <a:stretch>
                          <a:fillRect/>
                        </a:stretch>
                      </p:blipFill>
                      <p:spPr>
                        <a:xfrm>
                          <a:off x="13003" y="7842"/>
                          <a:ext cx="4535" cy="1134"/>
                        </a:xfrm>
                        <a:prstGeom prst="rect">
                          <a:avLst/>
                        </a:prstGeom>
                        <a:solidFill>
                          <a:schemeClr val="accent1">
                            <a:lumMod val="75000"/>
                          </a:schemeClr>
                        </a:solidFill>
                        <a:ln w="38100">
                          <a:noFill/>
                          <a:miter/>
                        </a:ln>
                      </p:spPr>
                    </p:pic>
                  </p:oleObj>
                </mc:Fallback>
              </mc:AlternateContent>
            </a:graphicData>
          </a:graphic>
        </p:graphicFrame>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轨迹跟踪算法及实验结果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1.4</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7" name="组合 6"/>
          <p:cNvGrpSpPr/>
          <p:nvPr/>
        </p:nvGrpSpPr>
        <p:grpSpPr>
          <a:xfrm>
            <a:off x="2354580" y="2708910"/>
            <a:ext cx="8997315" cy="1440180"/>
            <a:chOff x="3708" y="4266"/>
            <a:chExt cx="14169" cy="2268"/>
          </a:xfrm>
        </p:grpSpPr>
        <p:sp>
          <p:nvSpPr>
            <p:cNvPr id="9" name="文本框 8"/>
            <p:cNvSpPr txBox="1"/>
            <p:nvPr/>
          </p:nvSpPr>
          <p:spPr>
            <a:xfrm>
              <a:off x="3708" y="5088"/>
              <a:ext cx="2842" cy="624"/>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位姿误差为：</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对象 -2147482543"/>
            <p:cNvGraphicFramePr>
              <a:graphicFrameLocks noChangeAspect="1"/>
            </p:cNvGraphicFramePr>
            <p:nvPr/>
          </p:nvGraphicFramePr>
          <p:xfrm>
            <a:off x="10103" y="4266"/>
            <a:ext cx="7775" cy="2268"/>
          </p:xfrm>
          <a:graphic>
            <a:graphicData uri="http://schemas.openxmlformats.org/presentationml/2006/ole">
              <mc:AlternateContent xmlns:mc="http://schemas.openxmlformats.org/markup-compatibility/2006">
                <mc:Choice xmlns:v="urn:schemas-microsoft-com:vml" Requires="v">
                  <p:oleObj spid="_x0000_s15" name="" r:id="rId2" imgW="2438400" imgH="711200" progId="Equation.KSEE3">
                    <p:embed/>
                  </p:oleObj>
                </mc:Choice>
                <mc:Fallback>
                  <p:oleObj name="" r:id="rId2" imgW="2438400" imgH="711200" progId="Equation.KSEE3">
                    <p:embed/>
                    <p:pic>
                      <p:nvPicPr>
                        <p:cNvPr id="0" name="图片 14"/>
                        <p:cNvPicPr/>
                        <p:nvPr/>
                      </p:nvPicPr>
                      <p:blipFill>
                        <a:blip r:embed="rId3"/>
                        <a:stretch>
                          <a:fillRect/>
                        </a:stretch>
                      </p:blipFill>
                      <p:spPr>
                        <a:xfrm>
                          <a:off x="10103" y="4266"/>
                          <a:ext cx="7775" cy="2268"/>
                        </a:xfrm>
                        <a:prstGeom prst="rect">
                          <a:avLst/>
                        </a:prstGeom>
                        <a:solidFill>
                          <a:schemeClr val="accent1">
                            <a:lumMod val="75000"/>
                          </a:schemeClr>
                        </a:solidFill>
                        <a:ln w="38100">
                          <a:noFill/>
                          <a:miter/>
                        </a:ln>
                      </p:spPr>
                    </p:pic>
                  </p:oleObj>
                </mc:Fallback>
              </mc:AlternateContent>
            </a:graphicData>
          </a:graphic>
        </p:graphicFrame>
      </p:grpSp>
      <p:grpSp>
        <p:nvGrpSpPr>
          <p:cNvPr id="8" name="组合 7"/>
          <p:cNvGrpSpPr/>
          <p:nvPr/>
        </p:nvGrpSpPr>
        <p:grpSpPr>
          <a:xfrm>
            <a:off x="2354580" y="4542155"/>
            <a:ext cx="8997950" cy="1440180"/>
            <a:chOff x="3708" y="7153"/>
            <a:chExt cx="14170" cy="2268"/>
          </a:xfrm>
        </p:grpSpPr>
        <p:sp>
          <p:nvSpPr>
            <p:cNvPr id="16" name="文本框 15"/>
            <p:cNvSpPr txBox="1"/>
            <p:nvPr/>
          </p:nvSpPr>
          <p:spPr>
            <a:xfrm>
              <a:off x="3708" y="7975"/>
              <a:ext cx="4790" cy="624"/>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位姿误差的微分方程为：</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4" name="对象 -2147482542"/>
            <p:cNvGraphicFramePr>
              <a:graphicFrameLocks noChangeAspect="1"/>
            </p:cNvGraphicFramePr>
            <p:nvPr/>
          </p:nvGraphicFramePr>
          <p:xfrm>
            <a:off x="10848" y="7153"/>
            <a:ext cx="7030" cy="2268"/>
          </p:xfrm>
          <a:graphic>
            <a:graphicData uri="http://schemas.openxmlformats.org/presentationml/2006/ole">
              <mc:AlternateContent xmlns:mc="http://schemas.openxmlformats.org/markup-compatibility/2006">
                <mc:Choice xmlns:v="urn:schemas-microsoft-com:vml" Requires="v">
                  <p:oleObj spid="_x0000_s17" name="" r:id="rId4" imgW="2362200" imgH="762000" progId="Equation.KSEE3">
                    <p:embed/>
                  </p:oleObj>
                </mc:Choice>
                <mc:Fallback>
                  <p:oleObj name="" r:id="rId4" imgW="2362200" imgH="762000" progId="Equation.KSEE3">
                    <p:embed/>
                    <p:pic>
                      <p:nvPicPr>
                        <p:cNvPr id="0" name="图片 16"/>
                        <p:cNvPicPr/>
                        <p:nvPr/>
                      </p:nvPicPr>
                      <p:blipFill>
                        <a:blip r:embed="rId5"/>
                        <a:stretch>
                          <a:fillRect/>
                        </a:stretch>
                      </p:blipFill>
                      <p:spPr>
                        <a:xfrm>
                          <a:off x="10848" y="7153"/>
                          <a:ext cx="7030" cy="2268"/>
                        </a:xfrm>
                        <a:prstGeom prst="rect">
                          <a:avLst/>
                        </a:prstGeom>
                        <a:solidFill>
                          <a:schemeClr val="accent1">
                            <a:lumMod val="75000"/>
                          </a:schemeClr>
                        </a:solidFill>
                        <a:ln w="38100">
                          <a:noFill/>
                          <a:miter/>
                        </a:ln>
                      </p:spPr>
                    </p:pic>
                  </p:oleObj>
                </mc:Fallback>
              </mc:AlternateContent>
            </a:graphicData>
          </a:graphic>
        </p:graphicFrame>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Title 1"/>
          <p:cNvSpPr>
            <a:spLocks noGrp="1"/>
          </p:cNvSpPr>
          <p:nvPr>
            <p:ph type="title"/>
          </p:nvPr>
        </p:nvSpPr>
        <p:spPr>
          <a:xfrm>
            <a:off x="4466590" y="483235"/>
            <a:ext cx="3467735" cy="1325880"/>
          </a:xfrm>
        </p:spPr>
        <p:txBody>
          <a:bodyPr vert="horz" wrap="square" anchor="ctr"/>
          <a:p>
            <a:pPr lvl="0" algn="ctr"/>
            <a:r>
              <a:rPr lang="zh-CN" altLang="en-US" sz="5400"/>
              <a:t>目   录</a:t>
            </a:r>
            <a:endParaRPr lang="zh-CN" altLang="en-US" sz="5400"/>
          </a:p>
        </p:txBody>
      </p:sp>
      <p:grpSp>
        <p:nvGrpSpPr>
          <p:cNvPr id="4" name="组合 3"/>
          <p:cNvGrpSpPr/>
          <p:nvPr/>
        </p:nvGrpSpPr>
        <p:grpSpPr>
          <a:xfrm>
            <a:off x="1489075" y="5074285"/>
            <a:ext cx="9276081" cy="679490"/>
            <a:chOff x="2345" y="3390"/>
            <a:chExt cx="14608" cy="1070"/>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2345" y="3393"/>
              <a:ext cx="1711" cy="1067"/>
            </a:xfrm>
            <a:prstGeom prst="rect">
              <a:avLst/>
            </a:prstGeom>
            <a:solidFill>
              <a:schemeClr val="accent1"/>
            </a:solidFill>
            <a:ln w="9525">
              <a:noFill/>
            </a:ln>
          </p:spPr>
        </p:pic>
        <p:grpSp>
          <p:nvGrpSpPr>
            <p:cNvPr id="30732" name="组合 12(向天歌演示原创免费模板：www.TopPPT.cn)"/>
            <p:cNvGrpSpPr/>
            <p:nvPr/>
          </p:nvGrpSpPr>
          <p:grpSpPr>
            <a:xfrm rot="0">
              <a:off x="4527" y="3390"/>
              <a:ext cx="12426" cy="1070"/>
              <a:chOff x="4348558" y="2377755"/>
              <a:chExt cx="7889797" cy="679556"/>
            </a:xfrm>
          </p:grpSpPr>
          <p:sp>
            <p:nvSpPr>
              <p:cNvPr id="30744" name="TextBox 19(向天歌演示原创免费模板：www.TopPPT.cn)"/>
              <p:cNvSpPr txBox="1"/>
              <p:nvPr/>
            </p:nvSpPr>
            <p:spPr>
              <a:xfrm>
                <a:off x="5005089" y="2377755"/>
                <a:ext cx="7233266" cy="67888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3600" dirty="0">
                    <a:solidFill>
                      <a:srgbClr val="C00000"/>
                    </a:solidFill>
                    <a:latin typeface="微软雅黑" panose="020B0503020204020204" pitchFamily="2" charset="-122"/>
                    <a:ea typeface="微软雅黑" panose="020B0503020204020204" pitchFamily="2" charset="-122"/>
                  </a:rPr>
                  <a:t>后期过程中遇到的困难和技术问题</a:t>
                </a:r>
                <a:endParaRPr lang="zh-CN" sz="36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67888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solidFill>
                      <a:srgbClr val="C00000"/>
                    </a:solidFill>
                    <a:latin typeface="微软雅黑" panose="020B0503020204020204" pitchFamily="2" charset="-122"/>
                    <a:ea typeface="微软雅黑" panose="020B0503020204020204" pitchFamily="2" charset="-122"/>
                  </a:rPr>
                  <a:t>四</a:t>
                </a:r>
                <a:endParaRPr lang="zh-CN" altLang="en-US" sz="3600" dirty="0">
                  <a:solidFill>
                    <a:srgbClr val="C00000"/>
                  </a:solidFill>
                  <a:latin typeface="微软雅黑" panose="020B0503020204020204" pitchFamily="2" charset="-122"/>
                  <a:ea typeface="微软雅黑" panose="020B0503020204020204" pitchFamily="2" charset="-122"/>
                </a:endParaRPr>
              </a:p>
            </p:txBody>
          </p:sp>
        </p:grpSp>
      </p:grpSp>
      <p:grpSp>
        <p:nvGrpSpPr>
          <p:cNvPr id="5" name="组合 4"/>
          <p:cNvGrpSpPr/>
          <p:nvPr/>
        </p:nvGrpSpPr>
        <p:grpSpPr>
          <a:xfrm>
            <a:off x="1489075" y="3088005"/>
            <a:ext cx="9170035" cy="679490"/>
            <a:chOff x="2345" y="3390"/>
            <a:chExt cx="14441" cy="1070"/>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2345" y="3393"/>
              <a:ext cx="1711" cy="1067"/>
            </a:xfrm>
            <a:prstGeom prst="rect">
              <a:avLst/>
            </a:prstGeom>
            <a:solidFill>
              <a:schemeClr val="accent1"/>
            </a:solidFill>
            <a:ln w="9525">
              <a:noFill/>
            </a:ln>
          </p:spPr>
        </p:pic>
        <p:grpSp>
          <p:nvGrpSpPr>
            <p:cNvPr id="7" name="组合 12(向天歌演示原创免费模板：www.TopPPT.cn)"/>
            <p:cNvGrpSpPr/>
            <p:nvPr/>
          </p:nvGrpSpPr>
          <p:grpSpPr>
            <a:xfrm rot="0">
              <a:off x="4527" y="3390"/>
              <a:ext cx="12259" cy="1070"/>
              <a:chOff x="4348558" y="2377755"/>
              <a:chExt cx="7783761" cy="679556"/>
            </a:xfrm>
          </p:grpSpPr>
          <p:sp>
            <p:nvSpPr>
              <p:cNvPr id="8" name="TextBox 19(向天歌演示原创免费模板：www.TopPPT.cn)"/>
              <p:cNvSpPr txBox="1"/>
              <p:nvPr/>
            </p:nvSpPr>
            <p:spPr>
              <a:xfrm>
                <a:off x="5005089" y="2377755"/>
                <a:ext cx="7127230" cy="67888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solidFill>
                      <a:srgbClr val="C00000"/>
                    </a:solidFill>
                    <a:latin typeface="微软雅黑" panose="020B0503020204020204" pitchFamily="2" charset="-122"/>
                    <a:ea typeface="微软雅黑" panose="020B0503020204020204" pitchFamily="2" charset="-122"/>
                  </a:rPr>
                  <a:t>目前已经完成的工作及成果</a:t>
                </a:r>
                <a:endParaRPr lang="zh-CN" altLang="en-US" sz="3600" dirty="0">
                  <a:solidFill>
                    <a:srgbClr val="C00000"/>
                  </a:solidFill>
                  <a:latin typeface="微软雅黑" panose="020B0503020204020204" pitchFamily="2" charset="-122"/>
                  <a:ea typeface="微软雅黑" panose="020B0503020204020204" pitchFamily="2" charset="-122"/>
                </a:endParaRPr>
              </a:p>
            </p:txBody>
          </p:sp>
          <p:sp>
            <p:nvSpPr>
              <p:cNvPr id="9" name="TextBox 20(向天歌演示原创免费模板：www.TopPPT.cn)"/>
              <p:cNvSpPr txBox="1"/>
              <p:nvPr/>
            </p:nvSpPr>
            <p:spPr>
              <a:xfrm>
                <a:off x="4348558" y="2378430"/>
                <a:ext cx="936104" cy="67888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solidFill>
                      <a:srgbClr val="C00000"/>
                    </a:solidFill>
                    <a:latin typeface="微软雅黑" panose="020B0503020204020204" pitchFamily="2" charset="-122"/>
                    <a:ea typeface="微软雅黑" panose="020B0503020204020204" pitchFamily="2" charset="-122"/>
                  </a:rPr>
                  <a:t>二</a:t>
                </a:r>
                <a:endParaRPr lang="zh-CN" altLang="en-US" sz="3600" dirty="0">
                  <a:solidFill>
                    <a:srgbClr val="C00000"/>
                  </a:solidFill>
                  <a:latin typeface="微软雅黑" panose="020B0503020204020204" pitchFamily="2" charset="-122"/>
                  <a:ea typeface="微软雅黑" panose="020B0503020204020204" pitchFamily="2" charset="-122"/>
                </a:endParaRPr>
              </a:p>
            </p:txBody>
          </p:sp>
        </p:grpSp>
      </p:grpSp>
      <p:grpSp>
        <p:nvGrpSpPr>
          <p:cNvPr id="10" name="组合 9"/>
          <p:cNvGrpSpPr/>
          <p:nvPr/>
        </p:nvGrpSpPr>
        <p:grpSpPr>
          <a:xfrm>
            <a:off x="1489075" y="4069080"/>
            <a:ext cx="9803130" cy="679490"/>
            <a:chOff x="2345" y="3390"/>
            <a:chExt cx="15438" cy="1070"/>
          </a:xfrm>
        </p:grpSpPr>
        <p:pic>
          <p:nvPicPr>
            <p:cNvPr id="11" name="Picture 4(向天歌演示原创免费模板：www.TopPPT.cn)" descr="E:\PPT\PPT中国风元素\水墨祥云\水墨祥云\011.jpg"/>
            <p:cNvPicPr>
              <a:picLocks noChangeAspect="1"/>
            </p:cNvPicPr>
            <p:nvPr/>
          </p:nvPicPr>
          <p:blipFill>
            <a:blip r:embed="rId1"/>
            <a:stretch>
              <a:fillRect/>
            </a:stretch>
          </p:blipFill>
          <p:spPr>
            <a:xfrm>
              <a:off x="2345" y="3393"/>
              <a:ext cx="1711" cy="1067"/>
            </a:xfrm>
            <a:prstGeom prst="rect">
              <a:avLst/>
            </a:prstGeom>
            <a:solidFill>
              <a:schemeClr val="accent1"/>
            </a:solidFill>
            <a:ln w="9525">
              <a:noFill/>
            </a:ln>
          </p:spPr>
        </p:pic>
        <p:grpSp>
          <p:nvGrpSpPr>
            <p:cNvPr id="12" name="组合 12(向天歌演示原创免费模板：www.TopPPT.cn)"/>
            <p:cNvGrpSpPr/>
            <p:nvPr/>
          </p:nvGrpSpPr>
          <p:grpSpPr>
            <a:xfrm rot="0">
              <a:off x="4527" y="3390"/>
              <a:ext cx="13256" cy="1070"/>
              <a:chOff x="4348558" y="2377755"/>
              <a:chExt cx="8416799" cy="679556"/>
            </a:xfrm>
          </p:grpSpPr>
          <p:sp>
            <p:nvSpPr>
              <p:cNvPr id="13" name="TextBox 19(向天歌演示原创免费模板：www.TopPPT.cn)"/>
              <p:cNvSpPr txBox="1"/>
              <p:nvPr/>
            </p:nvSpPr>
            <p:spPr>
              <a:xfrm>
                <a:off x="5005089" y="2377755"/>
                <a:ext cx="7760268" cy="67888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solidFill>
                      <a:srgbClr val="C00000"/>
                    </a:solidFill>
                    <a:latin typeface="微软雅黑" panose="020B0503020204020204" pitchFamily="2" charset="-122"/>
                    <a:ea typeface="微软雅黑" panose="020B0503020204020204" pitchFamily="2" charset="-122"/>
                  </a:rPr>
                  <a:t>后期拟完成的研究工作及进度安排</a:t>
                </a:r>
                <a:endParaRPr lang="zh-CN" altLang="en-US" sz="3600" dirty="0">
                  <a:solidFill>
                    <a:srgbClr val="C00000"/>
                  </a:solidFill>
                  <a:latin typeface="微软雅黑" panose="020B0503020204020204" pitchFamily="2" charset="-122"/>
                  <a:ea typeface="微软雅黑" panose="020B0503020204020204" pitchFamily="2" charset="-122"/>
                </a:endParaRPr>
              </a:p>
            </p:txBody>
          </p:sp>
          <p:sp>
            <p:nvSpPr>
              <p:cNvPr id="14" name="TextBox 20(向天歌演示原创免费模板：www.TopPPT.cn)"/>
              <p:cNvSpPr txBox="1"/>
              <p:nvPr/>
            </p:nvSpPr>
            <p:spPr>
              <a:xfrm>
                <a:off x="4348558" y="2378430"/>
                <a:ext cx="936104" cy="67888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solidFill>
                      <a:srgbClr val="C00000"/>
                    </a:solidFill>
                    <a:latin typeface="微软雅黑" panose="020B0503020204020204" pitchFamily="2" charset="-122"/>
                    <a:ea typeface="微软雅黑" panose="020B0503020204020204" pitchFamily="2" charset="-122"/>
                  </a:rPr>
                  <a:t>三</a:t>
                </a:r>
                <a:endParaRPr lang="zh-CN" altLang="en-US" sz="3600" dirty="0">
                  <a:solidFill>
                    <a:srgbClr val="C00000"/>
                  </a:solidFill>
                  <a:latin typeface="微软雅黑" panose="020B0503020204020204" pitchFamily="2" charset="-122"/>
                  <a:ea typeface="微软雅黑" panose="020B0503020204020204" pitchFamily="2" charset="-122"/>
                </a:endParaRPr>
              </a:p>
            </p:txBody>
          </p:sp>
        </p:grpSp>
      </p:grpSp>
      <p:grpSp>
        <p:nvGrpSpPr>
          <p:cNvPr id="15" name="组合 14"/>
          <p:cNvGrpSpPr/>
          <p:nvPr/>
        </p:nvGrpSpPr>
        <p:grpSpPr>
          <a:xfrm>
            <a:off x="1489075" y="2068195"/>
            <a:ext cx="7379970" cy="679490"/>
            <a:chOff x="2345" y="3390"/>
            <a:chExt cx="11622" cy="1070"/>
          </a:xfrm>
        </p:grpSpPr>
        <p:pic>
          <p:nvPicPr>
            <p:cNvPr id="16" name="Picture 4(向天歌演示原创免费模板：www.TopPPT.cn)" descr="E:\PPT\PPT中国风元素\水墨祥云\水墨祥云\011.jpg"/>
            <p:cNvPicPr>
              <a:picLocks noChangeAspect="1"/>
            </p:cNvPicPr>
            <p:nvPr/>
          </p:nvPicPr>
          <p:blipFill>
            <a:blip r:embed="rId1"/>
            <a:stretch>
              <a:fillRect/>
            </a:stretch>
          </p:blipFill>
          <p:spPr>
            <a:xfrm>
              <a:off x="2345" y="3393"/>
              <a:ext cx="1711" cy="1067"/>
            </a:xfrm>
            <a:prstGeom prst="rect">
              <a:avLst/>
            </a:prstGeom>
            <a:solidFill>
              <a:schemeClr val="accent1"/>
            </a:solidFill>
            <a:ln w="9525">
              <a:noFill/>
            </a:ln>
          </p:spPr>
        </p:pic>
        <p:grpSp>
          <p:nvGrpSpPr>
            <p:cNvPr id="17" name="组合 12(向天歌演示原创免费模板：www.TopPPT.cn)"/>
            <p:cNvGrpSpPr/>
            <p:nvPr/>
          </p:nvGrpSpPr>
          <p:grpSpPr>
            <a:xfrm rot="0">
              <a:off x="4527" y="3390"/>
              <a:ext cx="9440" cy="1070"/>
              <a:chOff x="4348558" y="2377755"/>
              <a:chExt cx="5993858" cy="679556"/>
            </a:xfrm>
          </p:grpSpPr>
          <p:sp>
            <p:nvSpPr>
              <p:cNvPr id="18" name="TextBox 19(向天歌演示原创免费模板：www.TopPPT.cn)"/>
              <p:cNvSpPr txBox="1"/>
              <p:nvPr/>
            </p:nvSpPr>
            <p:spPr>
              <a:xfrm>
                <a:off x="5005089" y="2377755"/>
                <a:ext cx="5337327" cy="67888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solidFill>
                      <a:srgbClr val="C00000"/>
                    </a:solidFill>
                    <a:latin typeface="微软雅黑" panose="020B0503020204020204" pitchFamily="2" charset="-122"/>
                    <a:ea typeface="微软雅黑" panose="020B0503020204020204" pitchFamily="2" charset="-122"/>
                  </a:rPr>
                  <a:t>主要研究内容及工作进度</a:t>
                </a:r>
                <a:endParaRPr lang="zh-CN" altLang="en-US" sz="3600" dirty="0">
                  <a:solidFill>
                    <a:srgbClr val="C00000"/>
                  </a:solidFill>
                  <a:latin typeface="微软雅黑" panose="020B0503020204020204" pitchFamily="2" charset="-122"/>
                  <a:ea typeface="微软雅黑" panose="020B0503020204020204" pitchFamily="2" charset="-122"/>
                </a:endParaRPr>
              </a:p>
            </p:txBody>
          </p:sp>
          <p:sp>
            <p:nvSpPr>
              <p:cNvPr id="19" name="TextBox 20(向天歌演示原创免费模板：www.TopPPT.cn)"/>
              <p:cNvSpPr txBox="1"/>
              <p:nvPr/>
            </p:nvSpPr>
            <p:spPr>
              <a:xfrm>
                <a:off x="4348558" y="2378430"/>
                <a:ext cx="936104" cy="67888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600" dirty="0">
                    <a:solidFill>
                      <a:srgbClr val="C00000"/>
                    </a:solidFill>
                    <a:latin typeface="微软雅黑" panose="020B0503020204020204" pitchFamily="2" charset="-122"/>
                    <a:ea typeface="微软雅黑" panose="020B0503020204020204" pitchFamily="2" charset="-122"/>
                  </a:rPr>
                  <a:t>一</a:t>
                </a:r>
                <a:endParaRPr lang="en-US" altLang="zh-CN" sz="3600" dirty="0">
                  <a:solidFill>
                    <a:srgbClr val="C00000"/>
                  </a:solidFill>
                  <a:latin typeface="微软雅黑" panose="020B0503020204020204" pitchFamily="2" charset="-122"/>
                  <a:ea typeface="微软雅黑" panose="020B0503020204020204" pitchFamily="2" charset="-122"/>
                </a:endParaRPr>
              </a:p>
            </p:txBody>
          </p:sp>
        </p:grpSp>
      </p:grpSp>
    </p:spTree>
  </p:cSld>
  <p:clrMapOvr>
    <a:masterClrMapping/>
  </p:clrMapOvr>
  <p:transition>
    <p:newsfla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轨迹跟踪算法及实验结果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1.4</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100" name="文本框 99"/>
          <p:cNvSpPr txBox="1"/>
          <p:nvPr/>
        </p:nvSpPr>
        <p:spPr>
          <a:xfrm>
            <a:off x="5170170" y="2413000"/>
            <a:ext cx="2423160" cy="396240"/>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构造</a:t>
            </a:r>
            <a:r>
              <a:rPr lang="en-US" altLang="zh-CN" sz="2000" b="0" u="none">
                <a:latin typeface="宋体" panose="02010600030101010101" pitchFamily="2" charset="-122"/>
                <a:ea typeface="宋体" panose="02010600030101010101" pitchFamily="2" charset="-122"/>
                <a:cs typeface="宋体" panose="02010600030101010101" pitchFamily="2" charset="-122"/>
              </a:rPr>
              <a:t>Lyapunov</a:t>
            </a:r>
            <a:r>
              <a:rPr lang="zh-CN" altLang="en-US" sz="2000" b="0" u="none">
                <a:latin typeface="宋体" panose="02010600030101010101" pitchFamily="2" charset="-122"/>
                <a:ea typeface="宋体" panose="02010600030101010101" pitchFamily="2" charset="-122"/>
                <a:cs typeface="宋体" panose="02010600030101010101" pitchFamily="2" charset="-122"/>
              </a:rPr>
              <a:t>函数</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对象 -2147482541"/>
          <p:cNvGraphicFramePr>
            <a:graphicFrameLocks noChangeAspect="1"/>
          </p:cNvGraphicFramePr>
          <p:nvPr/>
        </p:nvGraphicFramePr>
        <p:xfrm>
          <a:off x="4404360" y="3071495"/>
          <a:ext cx="3954780" cy="899795"/>
        </p:xfrm>
        <a:graphic>
          <a:graphicData uri="http://schemas.openxmlformats.org/presentationml/2006/ole">
            <mc:AlternateContent xmlns:mc="http://schemas.openxmlformats.org/markup-compatibility/2006">
              <mc:Choice xmlns:v="urn:schemas-microsoft-com:vml" Requires="v">
                <p:oleObj spid="_x0000_s3076" name="" r:id="rId2" imgW="1841500" imgH="419100" progId="Equation.KSEE3">
                  <p:embed/>
                </p:oleObj>
              </mc:Choice>
              <mc:Fallback>
                <p:oleObj name="" r:id="rId2" imgW="1841500" imgH="419100" progId="Equation.KSEE3">
                  <p:embed/>
                  <p:pic>
                    <p:nvPicPr>
                      <p:cNvPr id="0" name="图片 3075"/>
                      <p:cNvPicPr/>
                      <p:nvPr/>
                    </p:nvPicPr>
                    <p:blipFill>
                      <a:blip r:embed="rId3"/>
                      <a:stretch>
                        <a:fillRect/>
                      </a:stretch>
                    </p:blipFill>
                    <p:spPr>
                      <a:xfrm>
                        <a:off x="4404360" y="3071495"/>
                        <a:ext cx="3954780" cy="899795"/>
                      </a:xfrm>
                      <a:prstGeom prst="rect">
                        <a:avLst/>
                      </a:prstGeom>
                      <a:solidFill>
                        <a:schemeClr val="accent1">
                          <a:lumMod val="75000"/>
                        </a:schemeClr>
                      </a:solidFill>
                      <a:ln w="38100">
                        <a:noFill/>
                        <a:miter/>
                      </a:ln>
                    </p:spPr>
                  </p:pic>
                </p:oleObj>
              </mc:Fallback>
            </mc:AlternateContent>
          </a:graphicData>
        </a:graphic>
      </p:graphicFrame>
      <p:graphicFrame>
        <p:nvGraphicFramePr>
          <p:cNvPr id="4" name="对象 -2147482539"/>
          <p:cNvGraphicFramePr>
            <a:graphicFrameLocks noChangeAspect="1"/>
          </p:cNvGraphicFramePr>
          <p:nvPr/>
        </p:nvGraphicFramePr>
        <p:xfrm>
          <a:off x="1522095" y="4909820"/>
          <a:ext cx="9719945" cy="1408430"/>
        </p:xfrm>
        <a:graphic>
          <a:graphicData uri="http://schemas.openxmlformats.org/presentationml/2006/ole">
            <mc:AlternateContent xmlns:mc="http://schemas.openxmlformats.org/markup-compatibility/2006">
              <mc:Choice xmlns:v="urn:schemas-microsoft-com:vml" Requires="v">
                <p:oleObj spid="_x0000_s8" name="" r:id="rId4" imgW="10079990" imgH="1460500" progId="Equation.KSEE3">
                  <p:embed/>
                </p:oleObj>
              </mc:Choice>
              <mc:Fallback>
                <p:oleObj name="" r:id="rId4" imgW="10079990" imgH="1460500" progId="Equation.KSEE3">
                  <p:embed/>
                  <p:pic>
                    <p:nvPicPr>
                      <p:cNvPr id="0" name="图片 7"/>
                      <p:cNvPicPr/>
                      <p:nvPr/>
                    </p:nvPicPr>
                    <p:blipFill>
                      <a:blip r:embed="rId5"/>
                      <a:stretch>
                        <a:fillRect/>
                      </a:stretch>
                    </p:blipFill>
                    <p:spPr>
                      <a:xfrm>
                        <a:off x="1522095" y="4909820"/>
                        <a:ext cx="9719945" cy="1408430"/>
                      </a:xfrm>
                      <a:prstGeom prst="rect">
                        <a:avLst/>
                      </a:prstGeom>
                      <a:solidFill>
                        <a:schemeClr val="accent1">
                          <a:lumMod val="75000"/>
                        </a:schemeClr>
                      </a:solidFill>
                      <a:ln w="38100">
                        <a:noFill/>
                        <a:miter/>
                      </a:ln>
                    </p:spPr>
                  </p:pic>
                </p:oleObj>
              </mc:Fallback>
            </mc:AlternateContent>
          </a:graphicData>
        </a:graphic>
      </p:graphicFrame>
      <p:sp>
        <p:nvSpPr>
          <p:cNvPr id="18" name="文本框 17"/>
          <p:cNvSpPr txBox="1"/>
          <p:nvPr/>
        </p:nvSpPr>
        <p:spPr>
          <a:xfrm>
            <a:off x="4933950" y="4314190"/>
            <a:ext cx="2895600" cy="396240"/>
          </a:xfrm>
          <a:prstGeom prst="rect">
            <a:avLst/>
          </a:prstGeom>
          <a:solidFill>
            <a:srgbClr val="0070C0"/>
          </a:solid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对上式求导可以得到</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轨迹跟踪算法及实验结果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1.4</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7" name="文本框 6"/>
          <p:cNvSpPr txBox="1"/>
          <p:nvPr/>
        </p:nvSpPr>
        <p:spPr>
          <a:xfrm>
            <a:off x="4979220" y="2813050"/>
            <a:ext cx="3317240" cy="396240"/>
          </a:xfrm>
          <a:prstGeom prst="rect">
            <a:avLst/>
          </a:prstGeom>
          <a:solidFill>
            <a:srgbClr val="0070C0"/>
          </a:solidFill>
          <a:ln w="9525">
            <a:noFill/>
          </a:ln>
        </p:spPr>
        <p:txBody>
          <a:bodyPr wrap="square">
            <a:spAutoFit/>
          </a:bodyPr>
          <a:p>
            <a:pPr marL="0" indent="0" algn="l"/>
            <a:r>
              <a:rPr lang="en-US" altLang="zh-CN" sz="2000" b="0" u="none">
                <a:latin typeface="宋体" panose="02010600030101010101" pitchFamily="2" charset="-122"/>
                <a:ea typeface="宋体" panose="02010600030101010101" pitchFamily="2" charset="-122"/>
                <a:cs typeface="宋体" panose="02010600030101010101" pitchFamily="2" charset="-122"/>
              </a:rPr>
              <a:t>AGV</a:t>
            </a:r>
            <a:r>
              <a:rPr lang="zh-CN" altLang="en-US" sz="2000" b="0" u="none">
                <a:latin typeface="宋体" panose="02010600030101010101" pitchFamily="2" charset="-122"/>
                <a:ea typeface="宋体" panose="02010600030101010101" pitchFamily="2" charset="-122"/>
                <a:cs typeface="宋体" panose="02010600030101010101" pitchFamily="2" charset="-122"/>
              </a:rPr>
              <a:t>实际应该运行的速度为</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对象 -2147482538"/>
          <p:cNvGraphicFramePr>
            <a:graphicFrameLocks noChangeAspect="1"/>
          </p:cNvGraphicFramePr>
          <p:nvPr/>
        </p:nvGraphicFramePr>
        <p:xfrm>
          <a:off x="3037840" y="4006850"/>
          <a:ext cx="7200000" cy="1585321"/>
        </p:xfrm>
        <a:graphic>
          <a:graphicData uri="http://schemas.openxmlformats.org/presentationml/2006/ole">
            <mc:AlternateContent xmlns:mc="http://schemas.openxmlformats.org/markup-compatibility/2006">
              <mc:Choice xmlns:v="urn:schemas-microsoft-com:vml" Requires="v">
                <p:oleObj spid="_x0000_s9" name="" r:id="rId2" imgW="4152900" imgH="914400" progId="Equation.KSEE3">
                  <p:embed/>
                </p:oleObj>
              </mc:Choice>
              <mc:Fallback>
                <p:oleObj name="" r:id="rId2" imgW="4152900" imgH="914400" progId="Equation.KSEE3">
                  <p:embed/>
                  <p:pic>
                    <p:nvPicPr>
                      <p:cNvPr id="0" name="图片 8"/>
                      <p:cNvPicPr/>
                      <p:nvPr/>
                    </p:nvPicPr>
                    <p:blipFill>
                      <a:blip r:embed="rId3"/>
                      <a:stretch>
                        <a:fillRect/>
                      </a:stretch>
                    </p:blipFill>
                    <p:spPr>
                      <a:xfrm>
                        <a:off x="3037840" y="4006850"/>
                        <a:ext cx="7200000" cy="1585321"/>
                      </a:xfrm>
                      <a:prstGeom prst="rect">
                        <a:avLst/>
                      </a:prstGeom>
                      <a:solidFill>
                        <a:schemeClr val="accent1">
                          <a:lumMod val="75000"/>
                        </a:schemeClr>
                      </a:solidFill>
                      <a:ln w="38100">
                        <a:noFill/>
                        <a:miter/>
                      </a:ln>
                    </p:spPr>
                  </p:pic>
                </p:oleObj>
              </mc:Fallback>
            </mc:AlternateContent>
          </a:graphicData>
        </a:graphic>
      </p:graphicFrame>
    </p:spTree>
  </p:cSld>
  <p:clrMapOvr>
    <a:masterClrMapping/>
  </p:clrMapOvr>
  <p:transition>
    <p:newsfla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轨迹跟踪算法及实验结果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1.4</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100" name="文本框 99"/>
          <p:cNvSpPr txBox="1"/>
          <p:nvPr/>
        </p:nvSpPr>
        <p:spPr>
          <a:xfrm>
            <a:off x="1270635" y="3570605"/>
            <a:ext cx="509905" cy="1615440"/>
          </a:xfrm>
          <a:prstGeom prst="rect">
            <a:avLst/>
          </a:prstGeom>
          <a:solidFill>
            <a:srgbClr val="7030A0"/>
          </a:solid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仿</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真</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结</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果</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图</a:t>
            </a:r>
            <a:endParaRPr lang="en-US" altLang="zh-CN" sz="2000" b="0" u="none">
              <a:latin typeface="宋体" panose="02010600030101010101" pitchFamily="2" charset="-122"/>
              <a:ea typeface="宋体" panose="02010600030101010101" pitchFamily="2" charset="-122"/>
              <a:cs typeface="宋体" panose="02010600030101010101" pitchFamily="2" charset="-122"/>
            </a:endParaRPr>
          </a:p>
        </p:txBody>
      </p:sp>
      <p:grpSp>
        <p:nvGrpSpPr>
          <p:cNvPr id="18" name="组合 17"/>
          <p:cNvGrpSpPr/>
          <p:nvPr/>
        </p:nvGrpSpPr>
        <p:grpSpPr>
          <a:xfrm>
            <a:off x="2059940" y="2397125"/>
            <a:ext cx="9494520" cy="1799590"/>
            <a:chOff x="3179" y="3982"/>
            <a:chExt cx="14952" cy="2834"/>
          </a:xfrm>
        </p:grpSpPr>
        <p:pic>
          <p:nvPicPr>
            <p:cNvPr id="4" name="图片 88"/>
            <p:cNvPicPr>
              <a:picLocks noChangeAspect="1"/>
            </p:cNvPicPr>
            <p:nvPr/>
          </p:nvPicPr>
          <p:blipFill>
            <a:blip r:embed="rId2"/>
            <a:stretch>
              <a:fillRect/>
            </a:stretch>
          </p:blipFill>
          <p:spPr>
            <a:xfrm>
              <a:off x="3179" y="3982"/>
              <a:ext cx="7505" cy="2835"/>
            </a:xfrm>
            <a:prstGeom prst="rect">
              <a:avLst/>
            </a:prstGeom>
            <a:noFill/>
            <a:ln w="9525">
              <a:noFill/>
            </a:ln>
          </p:spPr>
        </p:pic>
        <p:pic>
          <p:nvPicPr>
            <p:cNvPr id="8" name="图片 89"/>
            <p:cNvPicPr/>
            <p:nvPr/>
          </p:nvPicPr>
          <p:blipFill>
            <a:blip r:embed="rId3"/>
            <a:stretch>
              <a:fillRect/>
            </a:stretch>
          </p:blipFill>
          <p:spPr>
            <a:xfrm>
              <a:off x="10619" y="3982"/>
              <a:ext cx="7512" cy="2835"/>
            </a:xfrm>
            <a:prstGeom prst="rect">
              <a:avLst/>
            </a:prstGeom>
            <a:noFill/>
            <a:ln w="9525">
              <a:noFill/>
            </a:ln>
          </p:spPr>
        </p:pic>
      </p:grpSp>
      <p:grpSp>
        <p:nvGrpSpPr>
          <p:cNvPr id="19" name="组合 18"/>
          <p:cNvGrpSpPr/>
          <p:nvPr/>
        </p:nvGrpSpPr>
        <p:grpSpPr>
          <a:xfrm>
            <a:off x="2059940" y="4418330"/>
            <a:ext cx="9493885" cy="1800225"/>
            <a:chOff x="3244" y="7258"/>
            <a:chExt cx="14951" cy="2835"/>
          </a:xfrm>
        </p:grpSpPr>
        <p:pic>
          <p:nvPicPr>
            <p:cNvPr id="15" name="图片 90"/>
            <p:cNvPicPr>
              <a:picLocks noChangeAspect="1"/>
            </p:cNvPicPr>
            <p:nvPr/>
          </p:nvPicPr>
          <p:blipFill>
            <a:blip r:embed="rId4"/>
            <a:stretch>
              <a:fillRect/>
            </a:stretch>
          </p:blipFill>
          <p:spPr>
            <a:xfrm>
              <a:off x="3244" y="7258"/>
              <a:ext cx="7375" cy="2835"/>
            </a:xfrm>
            <a:prstGeom prst="rect">
              <a:avLst/>
            </a:prstGeom>
            <a:noFill/>
            <a:ln w="9525">
              <a:noFill/>
            </a:ln>
          </p:spPr>
        </p:pic>
        <p:pic>
          <p:nvPicPr>
            <p:cNvPr id="24" name="图片 91"/>
            <p:cNvPicPr>
              <a:picLocks noChangeAspect="1"/>
            </p:cNvPicPr>
            <p:nvPr/>
          </p:nvPicPr>
          <p:blipFill>
            <a:blip r:embed="rId5"/>
            <a:stretch>
              <a:fillRect/>
            </a:stretch>
          </p:blipFill>
          <p:spPr>
            <a:xfrm>
              <a:off x="10660" y="7258"/>
              <a:ext cx="7535" cy="2835"/>
            </a:xfrm>
            <a:prstGeom prst="rect">
              <a:avLst/>
            </a:prstGeom>
            <a:noFill/>
            <a:ln w="9525">
              <a:noFill/>
            </a:ln>
          </p:spPr>
        </p:pic>
      </p:grpSp>
      <p:grpSp>
        <p:nvGrpSpPr>
          <p:cNvPr id="20" name="组合 19"/>
          <p:cNvGrpSpPr/>
          <p:nvPr/>
        </p:nvGrpSpPr>
        <p:grpSpPr>
          <a:xfrm>
            <a:off x="2059940" y="2397125"/>
            <a:ext cx="9494520" cy="1799590"/>
            <a:chOff x="3179" y="3982"/>
            <a:chExt cx="14952" cy="2834"/>
          </a:xfrm>
        </p:grpSpPr>
        <p:pic>
          <p:nvPicPr>
            <p:cNvPr id="21" name="图片 88"/>
            <p:cNvPicPr>
              <a:picLocks noChangeAspect="1"/>
            </p:cNvPicPr>
            <p:nvPr/>
          </p:nvPicPr>
          <p:blipFill>
            <a:blip r:embed="rId2"/>
            <a:stretch>
              <a:fillRect/>
            </a:stretch>
          </p:blipFill>
          <p:spPr>
            <a:xfrm>
              <a:off x="3179" y="3982"/>
              <a:ext cx="7505" cy="2835"/>
            </a:xfrm>
            <a:prstGeom prst="rect">
              <a:avLst/>
            </a:prstGeom>
            <a:noFill/>
            <a:ln w="9525">
              <a:noFill/>
            </a:ln>
          </p:spPr>
        </p:pic>
        <p:pic>
          <p:nvPicPr>
            <p:cNvPr id="22" name="图片 89"/>
            <p:cNvPicPr/>
            <p:nvPr/>
          </p:nvPicPr>
          <p:blipFill>
            <a:blip r:embed="rId3"/>
            <a:stretch>
              <a:fillRect/>
            </a:stretch>
          </p:blipFill>
          <p:spPr>
            <a:xfrm>
              <a:off x="10619" y="3982"/>
              <a:ext cx="7512" cy="2835"/>
            </a:xfrm>
            <a:prstGeom prst="rect">
              <a:avLst/>
            </a:prstGeom>
            <a:noFill/>
            <a:ln w="9525">
              <a:noFill/>
            </a:ln>
          </p:spPr>
        </p:pic>
      </p:grpSp>
      <p:grpSp>
        <p:nvGrpSpPr>
          <p:cNvPr id="23" name="组合 22"/>
          <p:cNvGrpSpPr/>
          <p:nvPr/>
        </p:nvGrpSpPr>
        <p:grpSpPr>
          <a:xfrm>
            <a:off x="2059940" y="4418330"/>
            <a:ext cx="9493885" cy="1800225"/>
            <a:chOff x="3244" y="7258"/>
            <a:chExt cx="14951" cy="2835"/>
          </a:xfrm>
        </p:grpSpPr>
        <p:pic>
          <p:nvPicPr>
            <p:cNvPr id="25" name="图片 90"/>
            <p:cNvPicPr>
              <a:picLocks noChangeAspect="1"/>
            </p:cNvPicPr>
            <p:nvPr/>
          </p:nvPicPr>
          <p:blipFill>
            <a:blip r:embed="rId4"/>
            <a:stretch>
              <a:fillRect/>
            </a:stretch>
          </p:blipFill>
          <p:spPr>
            <a:xfrm>
              <a:off x="3244" y="7258"/>
              <a:ext cx="7375" cy="2835"/>
            </a:xfrm>
            <a:prstGeom prst="rect">
              <a:avLst/>
            </a:prstGeom>
            <a:noFill/>
            <a:ln w="9525">
              <a:noFill/>
            </a:ln>
          </p:spPr>
        </p:pic>
        <p:pic>
          <p:nvPicPr>
            <p:cNvPr id="26" name="图片 91"/>
            <p:cNvPicPr>
              <a:picLocks noChangeAspect="1"/>
            </p:cNvPicPr>
            <p:nvPr/>
          </p:nvPicPr>
          <p:blipFill>
            <a:blip r:embed="rId5"/>
            <a:stretch>
              <a:fillRect/>
            </a:stretch>
          </p:blipFill>
          <p:spPr>
            <a:xfrm>
              <a:off x="10660" y="7258"/>
              <a:ext cx="7535" cy="2835"/>
            </a:xfrm>
            <a:prstGeom prst="rect">
              <a:avLst/>
            </a:prstGeom>
            <a:noFill/>
            <a:ln w="9525">
              <a:noFill/>
            </a:ln>
          </p:spPr>
        </p:pic>
      </p:grpSp>
    </p:spTree>
  </p:cSld>
  <p:clrMapOvr>
    <a:masterClrMapping/>
  </p:clrMapOvr>
  <p:transition>
    <p:newsfla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20(向天歌演示原创免费模板：www.TopPPT.cn)"/>
          <p:cNvGrpSpPr/>
          <p:nvPr/>
        </p:nvGrpSpPr>
        <p:grpSpPr>
          <a:xfrm rot="0">
            <a:off x="1905635" y="1642110"/>
            <a:ext cx="4837430" cy="548640"/>
            <a:chOff x="4348558" y="2377755"/>
            <a:chExt cx="4836619" cy="548661"/>
          </a:xfrm>
        </p:grpSpPr>
        <p:sp>
          <p:nvSpPr>
            <p:cNvPr id="13"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轨迹跟踪算法及实验结果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4"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1.4</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16" name="组合 15"/>
          <p:cNvGrpSpPr/>
          <p:nvPr/>
        </p:nvGrpSpPr>
        <p:grpSpPr>
          <a:xfrm>
            <a:off x="1905635" y="2528570"/>
            <a:ext cx="9639935" cy="1799590"/>
            <a:chOff x="2692" y="4675"/>
            <a:chExt cx="15780" cy="2834"/>
          </a:xfrm>
        </p:grpSpPr>
        <p:pic>
          <p:nvPicPr>
            <p:cNvPr id="25" name="图片 92"/>
            <p:cNvPicPr>
              <a:picLocks noChangeAspect="1"/>
            </p:cNvPicPr>
            <p:nvPr/>
          </p:nvPicPr>
          <p:blipFill>
            <a:blip r:embed="rId2"/>
            <a:stretch>
              <a:fillRect/>
            </a:stretch>
          </p:blipFill>
          <p:spPr>
            <a:xfrm>
              <a:off x="2692" y="4675"/>
              <a:ext cx="8224" cy="2835"/>
            </a:xfrm>
            <a:prstGeom prst="rect">
              <a:avLst/>
            </a:prstGeom>
            <a:noFill/>
            <a:ln w="9525">
              <a:noFill/>
            </a:ln>
          </p:spPr>
        </p:pic>
        <p:pic>
          <p:nvPicPr>
            <p:cNvPr id="26" name="图片 93"/>
            <p:cNvPicPr>
              <a:picLocks noChangeAspect="1"/>
            </p:cNvPicPr>
            <p:nvPr/>
          </p:nvPicPr>
          <p:blipFill>
            <a:blip r:embed="rId3"/>
            <a:stretch>
              <a:fillRect/>
            </a:stretch>
          </p:blipFill>
          <p:spPr>
            <a:xfrm>
              <a:off x="10916" y="4675"/>
              <a:ext cx="7556" cy="2835"/>
            </a:xfrm>
            <a:prstGeom prst="rect">
              <a:avLst/>
            </a:prstGeom>
            <a:noFill/>
            <a:ln w="9525">
              <a:noFill/>
            </a:ln>
          </p:spPr>
        </p:pic>
      </p:grpSp>
      <p:grpSp>
        <p:nvGrpSpPr>
          <p:cNvPr id="17" name="组合 16"/>
          <p:cNvGrpSpPr/>
          <p:nvPr/>
        </p:nvGrpSpPr>
        <p:grpSpPr>
          <a:xfrm>
            <a:off x="1905635" y="4768215"/>
            <a:ext cx="9639587" cy="1800225"/>
            <a:chOff x="2692" y="7510"/>
            <a:chExt cx="15937" cy="2835"/>
          </a:xfrm>
        </p:grpSpPr>
        <p:pic>
          <p:nvPicPr>
            <p:cNvPr id="27" name="图片 94"/>
            <p:cNvPicPr>
              <a:picLocks noChangeAspect="1"/>
            </p:cNvPicPr>
            <p:nvPr/>
          </p:nvPicPr>
          <p:blipFill>
            <a:blip r:embed="rId4"/>
            <a:stretch>
              <a:fillRect/>
            </a:stretch>
          </p:blipFill>
          <p:spPr>
            <a:xfrm>
              <a:off x="2692" y="7510"/>
              <a:ext cx="8224" cy="2835"/>
            </a:xfrm>
            <a:prstGeom prst="rect">
              <a:avLst/>
            </a:prstGeom>
            <a:noFill/>
            <a:ln w="9525">
              <a:noFill/>
            </a:ln>
          </p:spPr>
        </p:pic>
        <p:pic>
          <p:nvPicPr>
            <p:cNvPr id="30" name="图片 95"/>
            <p:cNvPicPr>
              <a:picLocks noChangeAspect="1"/>
            </p:cNvPicPr>
            <p:nvPr/>
          </p:nvPicPr>
          <p:blipFill>
            <a:blip r:embed="rId5"/>
            <a:stretch>
              <a:fillRect/>
            </a:stretch>
          </p:blipFill>
          <p:spPr>
            <a:xfrm>
              <a:off x="10916" y="7510"/>
              <a:ext cx="7713" cy="2835"/>
            </a:xfrm>
            <a:prstGeom prst="rect">
              <a:avLst/>
            </a:prstGeom>
            <a:noFill/>
            <a:ln w="9525">
              <a:noFill/>
            </a:ln>
          </p:spPr>
        </p:pic>
      </p:grpSp>
      <p:sp>
        <p:nvSpPr>
          <p:cNvPr id="9" name="文本框 8"/>
          <p:cNvSpPr txBox="1"/>
          <p:nvPr/>
        </p:nvSpPr>
        <p:spPr>
          <a:xfrm>
            <a:off x="1270635" y="3570605"/>
            <a:ext cx="509905" cy="1615440"/>
          </a:xfrm>
          <a:prstGeom prst="rect">
            <a:avLst/>
          </a:prstGeom>
          <a:solidFill>
            <a:srgbClr val="7030A0"/>
          </a:solid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仿</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真</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结</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果</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图</a:t>
            </a:r>
            <a:endParaRPr lang="en-US" altLang="zh-CN" sz="2000" b="0" u="none">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newsfla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8094" cy="865"/>
              <a:chOff x="4348558" y="2377755"/>
              <a:chExt cx="5139621" cy="549376"/>
            </a:xfrm>
          </p:grpSpPr>
          <p:sp>
            <p:nvSpPr>
              <p:cNvPr id="30744"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9" name="组合 18"/>
          <p:cNvGrpSpPr/>
          <p:nvPr/>
        </p:nvGrpSpPr>
        <p:grpSpPr>
          <a:xfrm>
            <a:off x="1905635" y="2115820"/>
            <a:ext cx="5695950" cy="596900"/>
            <a:chOff x="5864" y="3360"/>
            <a:chExt cx="8970" cy="940"/>
          </a:xfrm>
        </p:grpSpPr>
        <p:pic>
          <p:nvPicPr>
            <p:cNvPr id="4" name="图片 16(向天歌演示原创免费模板：www.TopPPT.cn)"/>
            <p:cNvPicPr>
              <a:picLocks noChangeAspect="1"/>
            </p:cNvPicPr>
            <p:nvPr/>
          </p:nvPicPr>
          <p:blipFill>
            <a:blip r:embed="rId2"/>
            <a:stretch>
              <a:fillRect/>
            </a:stretch>
          </p:blipFill>
          <p:spPr>
            <a:xfrm>
              <a:off x="5864" y="3360"/>
              <a:ext cx="940" cy="940"/>
            </a:xfrm>
            <a:prstGeom prst="rect">
              <a:avLst/>
            </a:prstGeom>
            <a:noFill/>
            <a:ln w="9525">
              <a:noFill/>
            </a:ln>
          </p:spPr>
        </p:pic>
        <p:grpSp>
          <p:nvGrpSpPr>
            <p:cNvPr id="7" name="组合 20(向天歌演示原创免费模板：www.TopPPT.cn)"/>
            <p:cNvGrpSpPr/>
            <p:nvPr/>
          </p:nvGrpSpPr>
          <p:grpSpPr>
            <a:xfrm>
              <a:off x="7216" y="3415"/>
              <a:ext cx="7618" cy="865"/>
              <a:chOff x="4348558" y="2377755"/>
              <a:chExt cx="4836619" cy="549336"/>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运动学和静力学分析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rPr>
                  <a:t>一</a:t>
                </a:r>
                <a:endParaRPr lang="zh-CN" altLang="en-US" sz="2800" dirty="0">
                  <a:solidFill>
                    <a:srgbClr val="0070C0"/>
                  </a:solidFill>
                  <a:latin typeface="微软雅黑" panose="020B0503020204020204" pitchFamily="2" charset="-122"/>
                  <a:ea typeface="微软雅黑" panose="020B0503020204020204" pitchFamily="2" charset="-122"/>
                </a:endParaRPr>
              </a:p>
            </p:txBody>
          </p:sp>
        </p:grpSp>
      </p:grpSp>
      <p:grpSp>
        <p:nvGrpSpPr>
          <p:cNvPr id="20" name="组合 19"/>
          <p:cNvGrpSpPr/>
          <p:nvPr/>
        </p:nvGrpSpPr>
        <p:grpSpPr>
          <a:xfrm>
            <a:off x="1905635" y="3653790"/>
            <a:ext cx="5298440" cy="617260"/>
            <a:chOff x="5901" y="5060"/>
            <a:chExt cx="8344" cy="972"/>
          </a:xfrm>
        </p:grpSpPr>
        <p:pic>
          <p:nvPicPr>
            <p:cNvPr id="5" name="图片 17(向天歌演示原创免费模板：www.TopPPT.cn)"/>
            <p:cNvPicPr>
              <a:picLocks noChangeAspect="1"/>
            </p:cNvPicPr>
            <p:nvPr/>
          </p:nvPicPr>
          <p:blipFill>
            <a:blip r:embed="rId3"/>
            <a:stretch>
              <a:fillRect/>
            </a:stretch>
          </p:blipFill>
          <p:spPr>
            <a:xfrm>
              <a:off x="5901" y="5060"/>
              <a:ext cx="865" cy="867"/>
            </a:xfrm>
            <a:prstGeom prst="rect">
              <a:avLst/>
            </a:prstGeom>
            <a:noFill/>
            <a:ln w="9525">
              <a:noFill/>
            </a:ln>
          </p:spPr>
        </p:pic>
        <p:grpSp>
          <p:nvGrpSpPr>
            <p:cNvPr id="10" name="组合 23(向天歌演示原创免费模板：www.TopPPT.cn)"/>
            <p:cNvGrpSpPr/>
            <p:nvPr/>
          </p:nvGrpSpPr>
          <p:grpSpPr>
            <a:xfrm>
              <a:off x="7216" y="5167"/>
              <a:ext cx="7029" cy="865"/>
              <a:chOff x="4348558" y="2377755"/>
              <a:chExt cx="4463010" cy="549336"/>
            </a:xfrm>
          </p:grpSpPr>
          <p:sp>
            <p:nvSpPr>
              <p:cNvPr id="11" name="TextBox 19(向天歌演示原创免费模板：www.TopPPT.cn)"/>
              <p:cNvSpPr txBox="1"/>
              <p:nvPr/>
            </p:nvSpPr>
            <p:spPr>
              <a:xfrm>
                <a:off x="5005088" y="2377755"/>
                <a:ext cx="3806480"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控制系统的搭建</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2"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rPr>
                  <a:t>二</a:t>
                </a:r>
                <a:endParaRPr lang="zh-CN" altLang="en-US" sz="2800" dirty="0">
                  <a:solidFill>
                    <a:srgbClr val="0070C0"/>
                  </a:solidFill>
                  <a:latin typeface="微软雅黑" panose="020B0503020204020204" pitchFamily="2" charset="-122"/>
                  <a:ea typeface="微软雅黑" panose="020B0503020204020204" pitchFamily="2" charset="-122"/>
                </a:endParaRPr>
              </a:p>
            </p:txBody>
          </p:sp>
        </p:grpSp>
      </p:grpSp>
      <p:grpSp>
        <p:nvGrpSpPr>
          <p:cNvPr id="21" name="组合 20"/>
          <p:cNvGrpSpPr/>
          <p:nvPr/>
        </p:nvGrpSpPr>
        <p:grpSpPr>
          <a:xfrm>
            <a:off x="1905635" y="5212715"/>
            <a:ext cx="5491480" cy="549315"/>
            <a:chOff x="5921" y="6730"/>
            <a:chExt cx="8648" cy="865"/>
          </a:xfrm>
        </p:grpSpPr>
        <p:pic>
          <p:nvPicPr>
            <p:cNvPr id="6" name="图片 18(向天歌演示原创免费模板：www.TopPPT.cn)"/>
            <p:cNvPicPr>
              <a:picLocks noChangeAspect="1"/>
            </p:cNvPicPr>
            <p:nvPr/>
          </p:nvPicPr>
          <p:blipFill>
            <a:blip r:embed="rId4"/>
            <a:stretch>
              <a:fillRect/>
            </a:stretch>
          </p:blipFill>
          <p:spPr>
            <a:xfrm>
              <a:off x="5921" y="6730"/>
              <a:ext cx="825" cy="825"/>
            </a:xfrm>
            <a:prstGeom prst="rect">
              <a:avLst/>
            </a:prstGeom>
            <a:noFill/>
            <a:ln w="9525">
              <a:noFill/>
            </a:ln>
          </p:spPr>
        </p:pic>
        <p:grpSp>
          <p:nvGrpSpPr>
            <p:cNvPr id="13" name="组合 26(向天歌演示原创免费模板：www.TopPPT.cn)"/>
            <p:cNvGrpSpPr/>
            <p:nvPr/>
          </p:nvGrpSpPr>
          <p:grpSpPr>
            <a:xfrm>
              <a:off x="7216" y="6730"/>
              <a:ext cx="7353" cy="865"/>
              <a:chOff x="4348558" y="2377755"/>
              <a:chExt cx="4668372" cy="549336"/>
            </a:xfrm>
          </p:grpSpPr>
          <p:sp>
            <p:nvSpPr>
              <p:cNvPr id="14" name="TextBox 19(向天歌演示原创免费模板：www.TopPPT.cn)"/>
              <p:cNvSpPr txBox="1"/>
              <p:nvPr/>
            </p:nvSpPr>
            <p:spPr>
              <a:xfrm>
                <a:off x="5005038" y="2377755"/>
                <a:ext cx="4011892"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r>
                  <a:rPr lang="zh-CN" altLang="en-US" sz="2800" dirty="0">
                    <a:solidFill>
                      <a:srgbClr val="0070C0"/>
                    </a:solidFill>
                    <a:latin typeface="Times New Roman" panose="02020603050405020304" pitchFamily="2" charset="0"/>
                    <a:ea typeface="微软雅黑" panose="020B0503020204020204" pitchFamily="2" charset="-122"/>
                  </a:rPr>
                  <a:t>和</a:t>
                </a:r>
                <a:r>
                  <a:rPr lang="en-US" altLang="zh-CN" sz="2800" dirty="0">
                    <a:solidFill>
                      <a:srgbClr val="0070C0"/>
                    </a:solidFill>
                    <a:latin typeface="Times New Roman" panose="02020603050405020304" pitchFamily="2" charset="0"/>
                    <a:ea typeface="微软雅黑" panose="020B0503020204020204" pitchFamily="2" charset="-122"/>
                  </a:rPr>
                  <a:t>ROS</a:t>
                </a:r>
                <a:r>
                  <a:rPr lang="zh-CN" altLang="en-US" sz="2800" dirty="0">
                    <a:solidFill>
                      <a:srgbClr val="0070C0"/>
                    </a:solidFill>
                    <a:latin typeface="Times New Roman" panose="02020603050405020304" pitchFamily="2" charset="0"/>
                    <a:ea typeface="微软雅黑" panose="020B0503020204020204" pitchFamily="2" charset="-122"/>
                  </a:rPr>
                  <a:t>导航</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5"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rPr>
                  <a:t>三</a:t>
                </a:r>
                <a:endParaRPr lang="zh-CN" altLang="en-US" sz="2800" dirty="0">
                  <a:solidFill>
                    <a:srgbClr val="0070C0"/>
                  </a:solidFill>
                  <a:latin typeface="微软雅黑" panose="020B0503020204020204" pitchFamily="2" charset="-122"/>
                  <a:ea typeface="微软雅黑" panose="020B0503020204020204" pitchFamily="2" charset="-122"/>
                </a:endParaRPr>
              </a:p>
            </p:txBody>
          </p:sp>
        </p:grpSp>
      </p:grpSp>
      <p:sp>
        <p:nvSpPr>
          <p:cNvPr id="3" name="文本框 2"/>
          <p:cNvSpPr txBox="1"/>
          <p:nvPr/>
        </p:nvSpPr>
        <p:spPr>
          <a:xfrm>
            <a:off x="3037840" y="3107055"/>
            <a:ext cx="4273550" cy="2654935"/>
          </a:xfrm>
          <a:prstGeom prst="rect">
            <a:avLst/>
          </a:prstGeom>
          <a:noFill/>
        </p:spPr>
        <p:txBody>
          <a:bodyPr wrap="square" rtlCol="0">
            <a:spAutoFit/>
          </a:bodyPr>
          <a:p>
            <a:r>
              <a:rPr lang="zh-CN" altLang="en-US" sz="2400">
                <a:solidFill>
                  <a:srgbClr val="FFC000"/>
                </a:solidFill>
              </a:rPr>
              <a:t>重载</a:t>
            </a:r>
            <a:r>
              <a:rPr lang="en-US" altLang="zh-CN" sz="2400">
                <a:solidFill>
                  <a:srgbClr val="FFC000"/>
                </a:solidFill>
              </a:rPr>
              <a:t>AGV</a:t>
            </a:r>
            <a:r>
              <a:rPr lang="zh-CN" altLang="en-US" sz="2400">
                <a:solidFill>
                  <a:srgbClr val="FFC000"/>
                </a:solidFill>
              </a:rPr>
              <a:t>硬件设计</a:t>
            </a:r>
            <a:endParaRPr lang="zh-CN" altLang="en-US" sz="2400">
              <a:solidFill>
                <a:srgbClr val="FFC000"/>
              </a:solidFill>
            </a:endParaRPr>
          </a:p>
          <a:p>
            <a:endParaRPr lang="zh-CN" altLang="en-US" sz="2400">
              <a:solidFill>
                <a:srgbClr val="FFC000"/>
              </a:solidFill>
            </a:endParaRPr>
          </a:p>
          <a:p>
            <a:endParaRPr lang="zh-CN" altLang="en-US" sz="2400">
              <a:solidFill>
                <a:srgbClr val="FFC000"/>
              </a:solidFill>
            </a:endParaRPr>
          </a:p>
          <a:p>
            <a:endParaRPr lang="zh-CN" altLang="en-US" sz="2400">
              <a:solidFill>
                <a:srgbClr val="FFC000"/>
              </a:solidFill>
            </a:endParaRPr>
          </a:p>
          <a:p>
            <a:r>
              <a:rPr lang="zh-CN" altLang="en-US" sz="2400">
                <a:solidFill>
                  <a:srgbClr val="FFC000"/>
                </a:solidFill>
              </a:rPr>
              <a:t>重载</a:t>
            </a:r>
            <a:r>
              <a:rPr lang="en-US" altLang="zh-CN" sz="2400">
                <a:solidFill>
                  <a:srgbClr val="FFC000"/>
                </a:solidFill>
              </a:rPr>
              <a:t>AGV</a:t>
            </a:r>
            <a:r>
              <a:rPr lang="zh-CN" altLang="en-US" sz="2400">
                <a:solidFill>
                  <a:srgbClr val="FFC000"/>
                </a:solidFill>
              </a:rPr>
              <a:t>软件设计</a:t>
            </a:r>
            <a:endParaRPr lang="zh-CN" altLang="en-US" sz="2400">
              <a:solidFill>
                <a:srgbClr val="FFC000"/>
              </a:solidFill>
            </a:endParaRPr>
          </a:p>
          <a:p>
            <a:endParaRPr lang="zh-CN" altLang="en-US" sz="2400">
              <a:solidFill>
                <a:srgbClr val="FFC000"/>
              </a:solidFill>
            </a:endParaRPr>
          </a:p>
          <a:p>
            <a:endParaRPr lang="zh-CN" altLang="en-US" sz="2400">
              <a:solidFill>
                <a:srgbClr val="FFC000"/>
              </a:solidFill>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1+ppt_h/2"/>
                                          </p:val>
                                        </p:tav>
                                      </p:tavLst>
                                    </p:anim>
                                    <p:set>
                                      <p:cBhvr>
                                        <p:cTn id="8" dur="1" fill="hold">
                                          <p:stCondLst>
                                            <p:cond delay="499"/>
                                          </p:stCondLst>
                                        </p:cTn>
                                        <p:tgtEl>
                                          <p:spTgt spid="19"/>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1"/>
                                        </p:tgtEl>
                                        <p:attrNameLst>
                                          <p:attrName>ppt_x</p:attrName>
                                        </p:attrNameLst>
                                      </p:cBhvr>
                                      <p:tavLst>
                                        <p:tav tm="0">
                                          <p:val>
                                            <p:strVal val="ppt_x"/>
                                          </p:val>
                                        </p:tav>
                                        <p:tav tm="100000">
                                          <p:val>
                                            <p:strVal val="ppt_x"/>
                                          </p:val>
                                        </p:tav>
                                      </p:tavLst>
                                    </p:anim>
                                    <p:anim calcmode="lin" valueType="num">
                                      <p:cBhvr additive="base">
                                        <p:cTn id="11" dur="500"/>
                                        <p:tgtEl>
                                          <p:spTgt spid="21"/>
                                        </p:tgtEl>
                                        <p:attrNameLst>
                                          <p:attrName>ppt_y</p:attrName>
                                        </p:attrNameLst>
                                      </p:cBhvr>
                                      <p:tavLst>
                                        <p:tav tm="0">
                                          <p:val>
                                            <p:strVal val="ppt_y"/>
                                          </p:val>
                                        </p:tav>
                                        <p:tav tm="100000">
                                          <p:val>
                                            <p:strVal val="1+ppt_h/2"/>
                                          </p:val>
                                        </p:tav>
                                      </p:tavLst>
                                    </p:anim>
                                    <p:set>
                                      <p:cBhvr>
                                        <p:cTn id="12" dur="1" fill="hold">
                                          <p:stCondLst>
                                            <p:cond delay="499"/>
                                          </p:stCondLst>
                                        </p:cTn>
                                        <p:tgtEl>
                                          <p:spTgt spid="21"/>
                                        </p:tgtEl>
                                        <p:attrNameLst>
                                          <p:attrName>style.visibility</p:attrName>
                                        </p:attrNameLst>
                                      </p:cBhvr>
                                      <p:to>
                                        <p:strVal val="hidden"/>
                                      </p:to>
                                    </p:set>
                                  </p:childTnLst>
                                </p:cTn>
                              </p:par>
                              <p:par>
                                <p:cTn id="13" presetID="64" presetClass="path" presetSubtype="0" accel="50000" decel="50000" fill="hold" nodeType="withEffect">
                                  <p:stCondLst>
                                    <p:cond delay="0"/>
                                  </p:stCondLst>
                                  <p:childTnLst>
                                    <p:animMotion origin="layout" path="M 0 0  L 0 -0.25  E" pathEditMode="relative" ptsTypes="">
                                      <p:cBhvr>
                                        <p:cTn id="14" dur="500" fill="hold"/>
                                        <p:tgtEl>
                                          <p:spTgt spid="20"/>
                                        </p:tgtEl>
                                        <p:attrNameLst>
                                          <p:attrName>ppt_x</p:attrName>
                                          <p:attrName>ppt_y</p:attrName>
                                        </p:attrNameLst>
                                      </p:cBhvr>
                                    </p:animMotion>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ppt_x"/>
                                          </p:val>
                                        </p:tav>
                                        <p:tav tm="100000">
                                          <p:val>
                                            <p:strVal val="#ppt_x"/>
                                          </p:val>
                                        </p:tav>
                                      </p:tavLst>
                                    </p:anim>
                                    <p:anim calcmode="lin" valueType="num">
                                      <p:cBhvr additive="base">
                                        <p:cTn id="1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硬件设计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33" name="组合 32"/>
          <p:cNvGrpSpPr/>
          <p:nvPr/>
        </p:nvGrpSpPr>
        <p:grpSpPr>
          <a:xfrm>
            <a:off x="2242185" y="2190750"/>
            <a:ext cx="7671435" cy="4279900"/>
            <a:chOff x="5005" y="3450"/>
            <a:chExt cx="12081" cy="6740"/>
          </a:xfrm>
        </p:grpSpPr>
        <p:sp>
          <p:nvSpPr>
            <p:cNvPr id="100" name="文本框 99"/>
            <p:cNvSpPr txBox="1"/>
            <p:nvPr/>
          </p:nvSpPr>
          <p:spPr>
            <a:xfrm>
              <a:off x="5005" y="4828"/>
              <a:ext cx="788" cy="3984"/>
            </a:xfrm>
            <a:prstGeom prst="rect">
              <a:avLst/>
            </a:prstGeom>
            <a:solidFill>
              <a:srgbClr val="7030A0"/>
            </a:solidFill>
            <a:ln w="9525">
              <a:noFill/>
            </a:ln>
          </p:spPr>
          <p:txBody>
            <a:bodyPr wrap="square">
              <a:spAutoFit/>
            </a:bodyPr>
            <a:p>
              <a:pPr marL="0" indent="0" algn="l"/>
              <a:r>
                <a:rPr lang="en-US" altLang="zh-CN" sz="2000" b="0" u="none">
                  <a:solidFill>
                    <a:schemeClr val="bg1"/>
                  </a:solidFill>
                  <a:latin typeface="Times New Roman" panose="02020603050405020304" pitchFamily="2" charset="0"/>
                  <a:ea typeface="Times New Roman" panose="02020603050405020304" pitchFamily="2" charset="0"/>
                  <a:cs typeface="Times New Roman" panose="02020603050405020304" pitchFamily="2" charset="0"/>
                </a:rPr>
                <a:t>AGV</a:t>
              </a:r>
              <a:endParaRPr lang="en-US" altLang="zh-CN" sz="2000" b="0" u="none">
                <a:solidFill>
                  <a:schemeClr val="bg1"/>
                </a:solidFill>
                <a:latin typeface="Times New Roman" panose="02020603050405020304" pitchFamily="2" charset="0"/>
                <a:ea typeface="Times New Roman" panose="02020603050405020304" pitchFamily="2" charset="0"/>
                <a:cs typeface="Times New Roman" panose="02020603050405020304" pitchFamily="2" charset="0"/>
              </a:endParaRPr>
            </a:p>
            <a:p>
              <a:pPr marL="0" indent="0" algn="l"/>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三维</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模型</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图</a:t>
              </a:r>
              <a:endParaRPr lang="zh-CN" altLang="en-US"/>
            </a:p>
          </p:txBody>
        </p:sp>
        <p:pic>
          <p:nvPicPr>
            <p:cNvPr id="124" name="图片 2"/>
            <p:cNvPicPr>
              <a:picLocks noChangeAspect="1"/>
            </p:cNvPicPr>
            <p:nvPr/>
          </p:nvPicPr>
          <p:blipFill>
            <a:blip r:embed="rId2"/>
            <a:stretch>
              <a:fillRect/>
            </a:stretch>
          </p:blipFill>
          <p:spPr>
            <a:xfrm>
              <a:off x="7732" y="3450"/>
              <a:ext cx="9354" cy="6740"/>
            </a:xfrm>
            <a:prstGeom prst="rect">
              <a:avLst/>
            </a:prstGeom>
            <a:noFill/>
            <a:ln w="9525">
              <a:noFill/>
            </a:ln>
          </p:spPr>
        </p:pic>
      </p:grpSp>
    </p:spTree>
  </p:cSld>
  <p:clrMapOvr>
    <a:masterClrMapping/>
  </p:clrMapOvr>
  <p:transition>
    <p:newsfla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硬件设计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
        <p:nvSpPr>
          <p:cNvPr id="100" name="文本框 99"/>
          <p:cNvSpPr txBox="1"/>
          <p:nvPr/>
        </p:nvSpPr>
        <p:spPr>
          <a:xfrm>
            <a:off x="1905635" y="2300606"/>
            <a:ext cx="513715" cy="3749040"/>
          </a:xfrm>
          <a:prstGeom prst="rect">
            <a:avLst/>
          </a:prstGeom>
          <a:solidFill>
            <a:srgbClr val="7030A0"/>
          </a:solidFill>
          <a:ln w="9525">
            <a:noFill/>
          </a:ln>
        </p:spPr>
        <p:txBody>
          <a:bodyPr wrap="square">
            <a:spAutoFit/>
          </a:bodyPr>
          <a:p>
            <a:pPr marL="0" indent="0" algn="l"/>
            <a:r>
              <a:rPr lang="en-US" altLang="zh-CN" sz="2000" b="0" u="none">
                <a:solidFill>
                  <a:schemeClr val="bg1"/>
                </a:solidFill>
                <a:latin typeface="Times New Roman" panose="02020603050405020304" pitchFamily="2" charset="0"/>
                <a:ea typeface="Times New Roman" panose="02020603050405020304" pitchFamily="2" charset="0"/>
                <a:cs typeface="Times New Roman" panose="02020603050405020304" pitchFamily="2" charset="0"/>
              </a:rPr>
              <a:t>A</a:t>
            </a:r>
            <a:endParaRPr lang="en-US" altLang="zh-CN" sz="2000" b="0" u="none">
              <a:solidFill>
                <a:schemeClr val="bg1"/>
              </a:solidFill>
              <a:latin typeface="Times New Roman" panose="02020603050405020304" pitchFamily="2" charset="0"/>
              <a:ea typeface="Times New Roman" panose="02020603050405020304" pitchFamily="2" charset="0"/>
              <a:cs typeface="Times New Roman" panose="02020603050405020304" pitchFamily="2" charset="0"/>
            </a:endParaRPr>
          </a:p>
          <a:p>
            <a:pPr marL="0" indent="0" algn="l"/>
            <a:r>
              <a:rPr lang="en-US" altLang="zh-CN" sz="2000" b="0" u="none">
                <a:solidFill>
                  <a:schemeClr val="bg1"/>
                </a:solidFill>
                <a:latin typeface="Times New Roman" panose="02020603050405020304" pitchFamily="2" charset="0"/>
                <a:ea typeface="Times New Roman" panose="02020603050405020304" pitchFamily="2" charset="0"/>
                <a:cs typeface="Times New Roman" panose="02020603050405020304" pitchFamily="2" charset="0"/>
              </a:rPr>
              <a:t>G</a:t>
            </a:r>
            <a:endParaRPr lang="en-US" altLang="zh-CN" sz="2000" b="0" u="none">
              <a:solidFill>
                <a:schemeClr val="bg1"/>
              </a:solidFill>
              <a:latin typeface="Times New Roman" panose="02020603050405020304" pitchFamily="2" charset="0"/>
              <a:ea typeface="Times New Roman" panose="02020603050405020304" pitchFamily="2" charset="0"/>
              <a:cs typeface="Times New Roman" panose="02020603050405020304" pitchFamily="2" charset="0"/>
            </a:endParaRPr>
          </a:p>
          <a:p>
            <a:pPr marL="0" indent="0" algn="l"/>
            <a:r>
              <a:rPr lang="en-US" altLang="zh-CN" sz="2000" b="0" u="none">
                <a:solidFill>
                  <a:schemeClr val="bg1"/>
                </a:solidFill>
                <a:latin typeface="Times New Roman" panose="02020603050405020304" pitchFamily="2" charset="0"/>
                <a:ea typeface="Times New Roman" panose="02020603050405020304" pitchFamily="2" charset="0"/>
                <a:cs typeface="Times New Roman" panose="02020603050405020304" pitchFamily="2" charset="0"/>
              </a:rPr>
              <a:t>V</a:t>
            </a:r>
            <a:endParaRPr lang="en-US" altLang="zh-CN" sz="2000" b="0" u="none">
              <a:solidFill>
                <a:schemeClr val="bg1"/>
              </a:solidFill>
              <a:latin typeface="Times New Roman" panose="02020603050405020304" pitchFamily="2" charset="0"/>
              <a:ea typeface="Times New Roman" panose="02020603050405020304" pitchFamily="2" charset="0"/>
              <a:cs typeface="Times New Roman" panose="02020603050405020304" pitchFamily="2" charset="0"/>
            </a:endParaRPr>
          </a:p>
          <a:p>
            <a:pPr marL="0" indent="0" algn="l"/>
            <a:r>
              <a:rPr lang="zh-CN" altLang="en-US" sz="2000" b="0" u="none">
                <a:solidFill>
                  <a:schemeClr val="bg1"/>
                </a:solidFill>
                <a:latin typeface="Times New Roman" panose="02020603050405020304" pitchFamily="2" charset="0"/>
                <a:cs typeface="Times New Roman" panose="02020603050405020304" pitchFamily="2" charset="0"/>
              </a:rPr>
              <a:t>实</a:t>
            </a:r>
            <a:endParaRPr lang="zh-CN" altLang="en-US" sz="2000" b="0" u="none">
              <a:solidFill>
                <a:schemeClr val="bg1"/>
              </a:solidFill>
              <a:latin typeface="Times New Roman" panose="02020603050405020304" pitchFamily="2" charset="0"/>
              <a:cs typeface="Times New Roman" panose="02020603050405020304" pitchFamily="2" charset="0"/>
            </a:endParaRPr>
          </a:p>
          <a:p>
            <a:pPr marL="0" indent="0" algn="l"/>
            <a:r>
              <a:rPr lang="zh-CN" altLang="en-US" sz="2000" b="0" u="none">
                <a:solidFill>
                  <a:schemeClr val="bg1"/>
                </a:solidFill>
                <a:latin typeface="Times New Roman" panose="02020603050405020304" pitchFamily="2" charset="0"/>
                <a:cs typeface="Times New Roman" panose="02020603050405020304" pitchFamily="2" charset="0"/>
              </a:rPr>
              <a:t>体</a:t>
            </a:r>
            <a:endParaRPr lang="zh-CN" altLang="en-US" sz="2000" b="0" u="none">
              <a:solidFill>
                <a:schemeClr val="bg1"/>
              </a:solidFill>
              <a:latin typeface="Times New Roman" panose="02020603050405020304" pitchFamily="2" charset="0"/>
              <a:cs typeface="Times New Roman" panose="02020603050405020304" pitchFamily="2" charset="0"/>
            </a:endParaRPr>
          </a:p>
          <a:p>
            <a:pPr marL="0" indent="0" algn="l"/>
            <a:r>
              <a:rPr lang="zh-CN" altLang="en-US" sz="2000" b="0" u="none">
                <a:solidFill>
                  <a:schemeClr val="bg1"/>
                </a:solidFill>
                <a:latin typeface="Times New Roman" panose="02020603050405020304" pitchFamily="2" charset="0"/>
                <a:cs typeface="Times New Roman" panose="02020603050405020304" pitchFamily="2" charset="0"/>
              </a:rPr>
              <a:t>装配</a:t>
            </a:r>
            <a:endParaRPr lang="zh-CN" altLang="en-US" sz="2000" b="0" u="none">
              <a:solidFill>
                <a:schemeClr val="bg1"/>
              </a:solidFill>
              <a:latin typeface="Times New Roman" panose="02020603050405020304" pitchFamily="2" charset="0"/>
              <a:cs typeface="Times New Roman" panose="02020603050405020304" pitchFamily="2" charset="0"/>
            </a:endParaRPr>
          </a:p>
          <a:p>
            <a:pPr marL="0" indent="0" algn="l"/>
            <a:r>
              <a:rPr lang="zh-CN" altLang="en-US" sz="2000" b="0" u="none">
                <a:solidFill>
                  <a:schemeClr val="bg1"/>
                </a:solidFill>
                <a:latin typeface="Times New Roman" panose="02020603050405020304" pitchFamily="2" charset="0"/>
                <a:cs typeface="Times New Roman" panose="02020603050405020304" pitchFamily="2" charset="0"/>
              </a:rPr>
              <a:t>图和工作图</a:t>
            </a:r>
            <a:endParaRPr lang="zh-CN" altLang="en-US"/>
          </a:p>
        </p:txBody>
      </p:sp>
      <p:pic>
        <p:nvPicPr>
          <p:cNvPr id="31" name="图片 31" descr="IMG_0800"/>
          <p:cNvPicPr>
            <a:picLocks noChangeAspect="1"/>
          </p:cNvPicPr>
          <p:nvPr/>
        </p:nvPicPr>
        <p:blipFill>
          <a:blip r:embed="rId2"/>
          <a:stretch>
            <a:fillRect/>
          </a:stretch>
        </p:blipFill>
        <p:spPr>
          <a:xfrm>
            <a:off x="2841308" y="2375218"/>
            <a:ext cx="4799965" cy="3599815"/>
          </a:xfrm>
          <a:prstGeom prst="rect">
            <a:avLst/>
          </a:prstGeom>
        </p:spPr>
      </p:pic>
      <p:pic>
        <p:nvPicPr>
          <p:cNvPr id="32" name="图片 31"/>
          <p:cNvPicPr>
            <a:picLocks noChangeAspect="1"/>
          </p:cNvPicPr>
          <p:nvPr/>
        </p:nvPicPr>
        <p:blipFill>
          <a:blip r:embed="rId3"/>
          <a:stretch>
            <a:fillRect/>
          </a:stretch>
        </p:blipFill>
        <p:spPr>
          <a:xfrm>
            <a:off x="7641590" y="1378585"/>
            <a:ext cx="3779869" cy="5040000"/>
          </a:xfrm>
          <a:prstGeom prst="rect">
            <a:avLst/>
          </a:prstGeom>
        </p:spPr>
      </p:pic>
    </p:spTree>
  </p:cSld>
  <p:clrMapOvr>
    <a:masterClrMapping/>
  </p:clrMapOvr>
  <p:transition>
    <p:newsfla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硬件设计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aphicFrame>
        <p:nvGraphicFramePr>
          <p:cNvPr id="0" name="表格 -1"/>
          <p:cNvGraphicFramePr/>
          <p:nvPr/>
        </p:nvGraphicFramePr>
        <p:xfrm>
          <a:off x="2292350" y="4091940"/>
          <a:ext cx="8022590" cy="1440815"/>
        </p:xfrm>
        <a:graphic>
          <a:graphicData uri="http://schemas.openxmlformats.org/drawingml/2006/table">
            <a:tbl>
              <a:tblPr firstRow="1" bandRow="1">
                <a:tableStyleId>{08FB837D-C827-4EFA-A057-4D05807E0F7C}</a:tableStyleId>
              </a:tblPr>
              <a:tblGrid>
                <a:gridCol w="1146175"/>
                <a:gridCol w="1285875"/>
                <a:gridCol w="1198880"/>
                <a:gridCol w="949960"/>
                <a:gridCol w="1148080"/>
                <a:gridCol w="1147445"/>
                <a:gridCol w="1146175"/>
              </a:tblGrid>
              <a:tr h="720725">
                <a:tc>
                  <a:txBody>
                    <a:bodyPr/>
                    <a:p>
                      <a:pPr marL="0" indent="0" algn="ctr">
                        <a:buNone/>
                      </a:pPr>
                      <a:r>
                        <a:rPr lang="zh-CN" altLang="en-US" sz="2000" u="none"/>
                        <a:t>最大速度</a:t>
                      </a:r>
                      <a:endParaRPr lang="zh-CN" altLang="en-US" sz="2000" u="none"/>
                    </a:p>
                  </a:txBody>
                  <a:tcPr marL="0" marR="0" marT="0" marB="1" vert="horz" anchor="ctr"/>
                </a:tc>
                <a:tc>
                  <a:txBody>
                    <a:bodyPr/>
                    <a:p>
                      <a:pPr marL="0" indent="0" algn="ctr">
                        <a:buNone/>
                      </a:pPr>
                      <a:r>
                        <a:rPr lang="zh-CN" altLang="en-US" sz="2000" u="none"/>
                        <a:t>最大加速度</a:t>
                      </a:r>
                      <a:endParaRPr lang="zh-CN" altLang="en-US" sz="2000" u="none"/>
                    </a:p>
                  </a:txBody>
                  <a:tcPr marL="0" marR="0" marT="0" marB="1" vert="horz" anchor="ctr"/>
                </a:tc>
                <a:tc>
                  <a:txBody>
                    <a:bodyPr/>
                    <a:p>
                      <a:pPr marL="0" indent="0" algn="ctr">
                        <a:buNone/>
                      </a:pPr>
                      <a:r>
                        <a:rPr lang="zh-CN" altLang="en-US" sz="2000" u="none"/>
                        <a:t>最大转速</a:t>
                      </a:r>
                      <a:endParaRPr lang="zh-CN" altLang="en-US" sz="2000" u="none"/>
                    </a:p>
                  </a:txBody>
                  <a:tcPr marL="0" marR="0" marT="0" marB="1" vert="horz" anchor="ctr"/>
                </a:tc>
                <a:tc>
                  <a:txBody>
                    <a:bodyPr/>
                    <a:p>
                      <a:pPr marL="0" indent="0" algn="ctr">
                        <a:buNone/>
                      </a:pPr>
                      <a:r>
                        <a:rPr lang="zh-CN" altLang="en-US" sz="2000" u="none"/>
                        <a:t>宽</a:t>
                      </a:r>
                      <a:endParaRPr lang="zh-CN" altLang="en-US" sz="2000" u="none"/>
                    </a:p>
                  </a:txBody>
                  <a:tcPr marL="0" marR="0" marT="0" marB="1" vert="horz" anchor="ctr"/>
                </a:tc>
                <a:tc>
                  <a:txBody>
                    <a:bodyPr/>
                    <a:p>
                      <a:pPr marL="0" indent="0" algn="ctr">
                        <a:buNone/>
                      </a:pPr>
                      <a:r>
                        <a:rPr lang="zh-CN" altLang="en-US" sz="2000" u="none"/>
                        <a:t>长</a:t>
                      </a:r>
                      <a:endParaRPr lang="zh-CN" altLang="en-US" sz="2000" u="none"/>
                    </a:p>
                  </a:txBody>
                  <a:tcPr marL="0" marR="0" marT="0" marB="1" vert="horz" anchor="ctr"/>
                </a:tc>
                <a:tc>
                  <a:txBody>
                    <a:bodyPr/>
                    <a:p>
                      <a:pPr marL="0" indent="0" algn="ctr">
                        <a:buNone/>
                      </a:pPr>
                      <a:r>
                        <a:rPr lang="zh-CN" altLang="en-US" sz="2000" u="none"/>
                        <a:t>高</a:t>
                      </a:r>
                      <a:endParaRPr lang="zh-CN" altLang="en-US" sz="2000" u="none"/>
                    </a:p>
                  </a:txBody>
                  <a:tcPr marL="0" marR="0" marT="0" marB="1" vert="horz" anchor="ctr"/>
                </a:tc>
                <a:tc>
                  <a:txBody>
                    <a:bodyPr/>
                    <a:p>
                      <a:pPr marL="0" indent="0" algn="ctr">
                        <a:buNone/>
                      </a:pPr>
                      <a:r>
                        <a:rPr lang="zh-CN" altLang="en-US" sz="2000" u="none"/>
                        <a:t>承载量</a:t>
                      </a:r>
                      <a:endParaRPr lang="zh-CN" altLang="en-US" sz="2000" u="none"/>
                    </a:p>
                  </a:txBody>
                  <a:tcPr marL="0" marR="0" marT="0" marB="1" vert="horz" anchor="ctr"/>
                </a:tc>
              </a:tr>
              <a:tr h="720090">
                <a:tc>
                  <a:txBody>
                    <a:bodyPr/>
                    <a:p>
                      <a:pPr marL="0" indent="0" algn="ctr">
                        <a:buNone/>
                      </a:pPr>
                      <a:r>
                        <a:rPr lang="en-US" altLang="zh-CN" sz="2000" u="none">
                          <a:latin typeface="Times New Roman" panose="02020603050405020304" pitchFamily="2" charset="0"/>
                        </a:rPr>
                        <a:t>0.6m/s</a:t>
                      </a:r>
                      <a:endParaRPr lang="en-US" altLang="zh-CN" sz="2000" u="none">
                        <a:latin typeface="Times New Roman" panose="02020603050405020304" pitchFamily="2" charset="0"/>
                      </a:endParaRPr>
                    </a:p>
                  </a:txBody>
                  <a:tcPr marL="0" marR="0" marT="0" marB="1" vert="horz" anchor="ctr"/>
                </a:tc>
                <a:tc>
                  <a:txBody>
                    <a:bodyPr/>
                    <a:p>
                      <a:pPr marL="0" algn="ctr">
                        <a:buNone/>
                      </a:pPr>
                      <a:r>
                        <a:rPr lang="en-US" altLang="zh-CN" sz="2000" u="none">
                          <a:latin typeface="Times New Roman" panose="02020603050405020304" pitchFamily="2" charset="0"/>
                        </a:rPr>
                        <a:t>0.5m/s2</a:t>
                      </a:r>
                      <a:endParaRPr lang="en-US" altLang="zh-CN" sz="2000" u="none">
                        <a:latin typeface="Times New Roman" panose="02020603050405020304" pitchFamily="2" charset="0"/>
                      </a:endParaRPr>
                    </a:p>
                  </a:txBody>
                  <a:tcPr marL="0" marR="0" marT="0" marB="1" vert="horz" anchor="ctr"/>
                </a:tc>
                <a:tc>
                  <a:txBody>
                    <a:bodyPr/>
                    <a:p>
                      <a:pPr marL="0" algn="ctr">
                        <a:buNone/>
                      </a:pPr>
                      <a:r>
                        <a:rPr lang="en-US" altLang="zh-CN" sz="2000" u="none">
                          <a:latin typeface="Times New Roman" panose="02020603050405020304" pitchFamily="2" charset="0"/>
                        </a:rPr>
                        <a:t>10s/转</a:t>
                      </a:r>
                      <a:endParaRPr lang="en-US" altLang="zh-CN" sz="2000" u="none">
                        <a:latin typeface="Times New Roman" panose="02020603050405020304" pitchFamily="2" charset="0"/>
                      </a:endParaRPr>
                    </a:p>
                  </a:txBody>
                  <a:tcPr marL="0" marR="0" marT="0" marB="1" vert="horz" anchor="ctr"/>
                </a:tc>
                <a:tc>
                  <a:txBody>
                    <a:bodyPr/>
                    <a:p>
                      <a:pPr marL="0" algn="ctr">
                        <a:buNone/>
                      </a:pPr>
                      <a:r>
                        <a:rPr lang="en-US" altLang="zh-CN" sz="2000" u="none">
                          <a:latin typeface="Times New Roman" panose="02020603050405020304" pitchFamily="2" charset="0"/>
                        </a:rPr>
                        <a:t>2.5m</a:t>
                      </a:r>
                      <a:endParaRPr lang="en-US" altLang="zh-CN" sz="2000" u="none">
                        <a:latin typeface="Times New Roman" panose="02020603050405020304" pitchFamily="2" charset="0"/>
                      </a:endParaRPr>
                    </a:p>
                  </a:txBody>
                  <a:tcPr marL="0" marR="0" marT="0" marB="1" vert="horz" anchor="ctr"/>
                </a:tc>
                <a:tc>
                  <a:txBody>
                    <a:bodyPr/>
                    <a:p>
                      <a:pPr marL="0" algn="ctr">
                        <a:buNone/>
                      </a:pPr>
                      <a:r>
                        <a:rPr lang="en-US" altLang="zh-CN" sz="2000" u="none">
                          <a:latin typeface="Times New Roman" panose="02020603050405020304" pitchFamily="2" charset="0"/>
                        </a:rPr>
                        <a:t>3.5m</a:t>
                      </a:r>
                      <a:endParaRPr lang="en-US" altLang="zh-CN" sz="2000" u="none">
                        <a:latin typeface="Times New Roman" panose="02020603050405020304" pitchFamily="2" charset="0"/>
                      </a:endParaRPr>
                    </a:p>
                  </a:txBody>
                  <a:tcPr marL="0" marR="0" marT="0" marB="1" vert="horz" anchor="ctr"/>
                </a:tc>
                <a:tc>
                  <a:txBody>
                    <a:bodyPr/>
                    <a:p>
                      <a:pPr marL="0" algn="ctr">
                        <a:buNone/>
                      </a:pPr>
                      <a:r>
                        <a:rPr lang="en-US" altLang="zh-CN" sz="2000" u="none">
                          <a:latin typeface="Times New Roman" panose="02020603050405020304" pitchFamily="2" charset="0"/>
                        </a:rPr>
                        <a:t>0.4m</a:t>
                      </a:r>
                      <a:endParaRPr lang="en-US" altLang="zh-CN" sz="2000" u="none">
                        <a:latin typeface="Times New Roman" panose="02020603050405020304" pitchFamily="2" charset="0"/>
                      </a:endParaRPr>
                    </a:p>
                  </a:txBody>
                  <a:tcPr marL="0" marR="0" marT="0" marB="1" vert="horz" anchor="ctr"/>
                </a:tc>
                <a:tc>
                  <a:txBody>
                    <a:bodyPr/>
                    <a:p>
                      <a:pPr marL="0" algn="ctr">
                        <a:buNone/>
                      </a:pPr>
                      <a:r>
                        <a:rPr lang="en-US" altLang="zh-CN" sz="2000" u="none">
                          <a:latin typeface="Times New Roman" panose="02020603050405020304" pitchFamily="2" charset="0"/>
                        </a:rPr>
                        <a:t>2.5t</a:t>
                      </a:r>
                      <a:endParaRPr lang="en-US" altLang="zh-CN" sz="2000" u="none">
                        <a:latin typeface="Times New Roman" panose="02020603050405020304" pitchFamily="2" charset="0"/>
                      </a:endParaRPr>
                    </a:p>
                  </a:txBody>
                  <a:tcPr marL="0" marR="0" marT="0" marB="1" vert="horz" anchor="ctr"/>
                </a:tc>
              </a:tr>
            </a:tbl>
          </a:graphicData>
        </a:graphic>
      </p:graphicFrame>
      <p:sp>
        <p:nvSpPr>
          <p:cNvPr id="2" name="文本框 1"/>
          <p:cNvSpPr txBox="1"/>
          <p:nvPr/>
        </p:nvSpPr>
        <p:spPr>
          <a:xfrm>
            <a:off x="4969510" y="2984500"/>
            <a:ext cx="2253615" cy="457200"/>
          </a:xfrm>
          <a:prstGeom prst="rect">
            <a:avLst/>
          </a:prstGeom>
          <a:solidFill>
            <a:srgbClr val="7030A0"/>
          </a:solidFill>
        </p:spPr>
        <p:txBody>
          <a:bodyPr wrap="square" rtlCol="0">
            <a:spAutoFit/>
          </a:bodyPr>
          <a:p>
            <a:r>
              <a:rPr lang="zh-CN" altLang="en-US" sz="2400"/>
              <a:t>车体基本参数</a:t>
            </a:r>
            <a:endParaRPr lang="zh-CN" altLang="en-US" sz="2400"/>
          </a:p>
        </p:txBody>
      </p:sp>
    </p:spTree>
  </p:cSld>
  <p:clrMapOvr>
    <a:masterClrMapping/>
  </p:clrMapOvr>
  <p:transition>
    <p:newsfla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硬件设计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3" name="组合 2"/>
          <p:cNvGrpSpPr/>
          <p:nvPr/>
        </p:nvGrpSpPr>
        <p:grpSpPr>
          <a:xfrm>
            <a:off x="1921510" y="2032000"/>
            <a:ext cx="9201785" cy="4311650"/>
            <a:chOff x="3001" y="3178"/>
            <a:chExt cx="14491" cy="6790"/>
          </a:xfrm>
        </p:grpSpPr>
        <p:pic>
          <p:nvPicPr>
            <p:cNvPr id="2" name="图片 1"/>
            <p:cNvPicPr>
              <a:picLocks noChangeAspect="1"/>
            </p:cNvPicPr>
            <p:nvPr/>
          </p:nvPicPr>
          <p:blipFill>
            <a:blip r:embed="rId2"/>
            <a:stretch>
              <a:fillRect/>
            </a:stretch>
          </p:blipFill>
          <p:spPr>
            <a:xfrm>
              <a:off x="9846" y="3178"/>
              <a:ext cx="7647" cy="6790"/>
            </a:xfrm>
            <a:prstGeom prst="rect">
              <a:avLst/>
            </a:prstGeom>
          </p:spPr>
        </p:pic>
        <p:grpSp>
          <p:nvGrpSpPr>
            <p:cNvPr id="27" name="组合 26"/>
            <p:cNvGrpSpPr/>
            <p:nvPr/>
          </p:nvGrpSpPr>
          <p:grpSpPr>
            <a:xfrm>
              <a:off x="3001" y="3909"/>
              <a:ext cx="6310" cy="5328"/>
              <a:chOff x="11665" y="3128"/>
              <a:chExt cx="6310" cy="5328"/>
            </a:xfrm>
          </p:grpSpPr>
          <p:grpSp>
            <p:nvGrpSpPr>
              <p:cNvPr id="23" name="组合 22"/>
              <p:cNvGrpSpPr/>
              <p:nvPr/>
            </p:nvGrpSpPr>
            <p:grpSpPr>
              <a:xfrm>
                <a:off x="11665" y="3128"/>
                <a:ext cx="6310" cy="5328"/>
                <a:chOff x="11665" y="3128"/>
                <a:chExt cx="6310" cy="5328"/>
              </a:xfrm>
            </p:grpSpPr>
            <p:grpSp>
              <p:nvGrpSpPr>
                <p:cNvPr id="19" name="组合 18"/>
                <p:cNvGrpSpPr/>
                <p:nvPr/>
              </p:nvGrpSpPr>
              <p:grpSpPr>
                <a:xfrm>
                  <a:off x="11665" y="3128"/>
                  <a:ext cx="6310" cy="5328"/>
                  <a:chOff x="11665" y="3128"/>
                  <a:chExt cx="6310" cy="5328"/>
                </a:xfrm>
              </p:grpSpPr>
              <p:sp>
                <p:nvSpPr>
                  <p:cNvPr id="4" name="文本框 3"/>
                  <p:cNvSpPr txBox="1"/>
                  <p:nvPr/>
                </p:nvSpPr>
                <p:spPr>
                  <a:xfrm>
                    <a:off x="13776" y="3128"/>
                    <a:ext cx="2688" cy="720"/>
                  </a:xfrm>
                  <a:prstGeom prst="rect">
                    <a:avLst/>
                  </a:prstGeom>
                  <a:noFill/>
                </p:spPr>
                <p:txBody>
                  <a:bodyPr wrap="none" rtlCol="0">
                    <a:spAutoFit/>
                  </a:bodyPr>
                  <a:p>
                    <a:r>
                      <a:rPr lang="zh-CN" altLang="en-US" sz="2400"/>
                      <a:t>通信方式：</a:t>
                    </a:r>
                    <a:endParaRPr lang="zh-CN" altLang="en-US" sz="2400"/>
                  </a:p>
                </p:txBody>
              </p:sp>
              <p:grpSp>
                <p:nvGrpSpPr>
                  <p:cNvPr id="18" name="组合 17"/>
                  <p:cNvGrpSpPr/>
                  <p:nvPr/>
                </p:nvGrpSpPr>
                <p:grpSpPr>
                  <a:xfrm>
                    <a:off x="11665" y="4368"/>
                    <a:ext cx="6310" cy="912"/>
                    <a:chOff x="11665" y="4368"/>
                    <a:chExt cx="6310" cy="912"/>
                  </a:xfrm>
                </p:grpSpPr>
                <p:sp>
                  <p:nvSpPr>
                    <p:cNvPr id="10" name="矩形 9"/>
                    <p:cNvSpPr/>
                    <p:nvPr/>
                  </p:nvSpPr>
                  <p:spPr>
                    <a:xfrm>
                      <a:off x="11665" y="4368"/>
                      <a:ext cx="2111" cy="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rgbClr val="002060"/>
                          </a:solidFill>
                        </a:rPr>
                        <a:t>下位机</a:t>
                      </a:r>
                      <a:endParaRPr lang="zh-CN" altLang="en-US" sz="2800">
                        <a:solidFill>
                          <a:srgbClr val="002060"/>
                        </a:solidFill>
                      </a:endParaRPr>
                    </a:p>
                  </p:txBody>
                </p:sp>
                <p:sp>
                  <p:nvSpPr>
                    <p:cNvPr id="11" name="矩形 10"/>
                    <p:cNvSpPr/>
                    <p:nvPr/>
                  </p:nvSpPr>
                  <p:spPr>
                    <a:xfrm>
                      <a:off x="15864" y="4368"/>
                      <a:ext cx="2111" cy="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rgbClr val="002060"/>
                          </a:solidFill>
                        </a:rPr>
                        <a:t>电机</a:t>
                      </a:r>
                      <a:endParaRPr lang="zh-CN" altLang="en-US" sz="2800">
                        <a:solidFill>
                          <a:srgbClr val="002060"/>
                        </a:solidFill>
                      </a:endParaRPr>
                    </a:p>
                  </p:txBody>
                </p:sp>
              </p:grpSp>
              <p:grpSp>
                <p:nvGrpSpPr>
                  <p:cNvPr id="17" name="组合 16"/>
                  <p:cNvGrpSpPr/>
                  <p:nvPr/>
                </p:nvGrpSpPr>
                <p:grpSpPr>
                  <a:xfrm>
                    <a:off x="11665" y="6008"/>
                    <a:ext cx="6309" cy="912"/>
                    <a:chOff x="11665" y="6008"/>
                    <a:chExt cx="6309" cy="912"/>
                  </a:xfrm>
                </p:grpSpPr>
                <p:sp>
                  <p:nvSpPr>
                    <p:cNvPr id="12" name="矩形 11"/>
                    <p:cNvSpPr/>
                    <p:nvPr/>
                  </p:nvSpPr>
                  <p:spPr>
                    <a:xfrm>
                      <a:off x="11665" y="6008"/>
                      <a:ext cx="2110" cy="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rgbClr val="002060"/>
                          </a:solidFill>
                        </a:rPr>
                        <a:t>上位机</a:t>
                      </a:r>
                      <a:endParaRPr lang="zh-CN" altLang="en-US" sz="2800">
                        <a:solidFill>
                          <a:srgbClr val="002060"/>
                        </a:solidFill>
                      </a:endParaRPr>
                    </a:p>
                  </p:txBody>
                </p:sp>
                <p:sp>
                  <p:nvSpPr>
                    <p:cNvPr id="13" name="矩形 12"/>
                    <p:cNvSpPr/>
                    <p:nvPr/>
                  </p:nvSpPr>
                  <p:spPr>
                    <a:xfrm>
                      <a:off x="15864" y="6008"/>
                      <a:ext cx="2110" cy="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rgbClr val="002060"/>
                          </a:solidFill>
                        </a:rPr>
                        <a:t>下位机</a:t>
                      </a:r>
                      <a:endParaRPr lang="zh-CN" altLang="en-US" sz="2800">
                        <a:solidFill>
                          <a:srgbClr val="002060"/>
                        </a:solidFill>
                      </a:endParaRPr>
                    </a:p>
                  </p:txBody>
                </p:sp>
              </p:grpSp>
              <p:grpSp>
                <p:nvGrpSpPr>
                  <p:cNvPr id="16" name="组合 15"/>
                  <p:cNvGrpSpPr/>
                  <p:nvPr/>
                </p:nvGrpSpPr>
                <p:grpSpPr>
                  <a:xfrm>
                    <a:off x="11665" y="7544"/>
                    <a:ext cx="6309" cy="912"/>
                    <a:chOff x="11665" y="7544"/>
                    <a:chExt cx="6309" cy="912"/>
                  </a:xfrm>
                </p:grpSpPr>
                <p:sp>
                  <p:nvSpPr>
                    <p:cNvPr id="14" name="矩形 13"/>
                    <p:cNvSpPr/>
                    <p:nvPr/>
                  </p:nvSpPr>
                  <p:spPr>
                    <a:xfrm>
                      <a:off x="11665" y="7544"/>
                      <a:ext cx="2110" cy="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rgbClr val="002060"/>
                          </a:solidFill>
                        </a:rPr>
                        <a:t>后台</a:t>
                      </a:r>
                      <a:endParaRPr lang="zh-CN" altLang="en-US" sz="2800">
                        <a:solidFill>
                          <a:srgbClr val="002060"/>
                        </a:solidFill>
                      </a:endParaRPr>
                    </a:p>
                  </p:txBody>
                </p:sp>
                <p:sp>
                  <p:nvSpPr>
                    <p:cNvPr id="15" name="矩形 14"/>
                    <p:cNvSpPr/>
                    <p:nvPr/>
                  </p:nvSpPr>
                  <p:spPr>
                    <a:xfrm>
                      <a:off x="15864" y="7544"/>
                      <a:ext cx="2110" cy="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rgbClr val="002060"/>
                          </a:solidFill>
                        </a:rPr>
                        <a:t>上位机</a:t>
                      </a:r>
                      <a:endParaRPr lang="zh-CN" altLang="en-US" sz="2800">
                        <a:solidFill>
                          <a:srgbClr val="002060"/>
                        </a:solidFill>
                      </a:endParaRPr>
                    </a:p>
                  </p:txBody>
                </p:sp>
              </p:grpSp>
            </p:grpSp>
            <p:cxnSp>
              <p:nvCxnSpPr>
                <p:cNvPr id="20" name="直接连接符 19"/>
                <p:cNvCxnSpPr>
                  <a:stCxn id="10" idx="3"/>
                  <a:endCxn id="11" idx="1"/>
                </p:cNvCxnSpPr>
                <p:nvPr/>
              </p:nvCxnSpPr>
              <p:spPr>
                <a:xfrm>
                  <a:off x="13776" y="4824"/>
                  <a:ext cx="2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2" idx="3"/>
                  <a:endCxn id="13" idx="1"/>
                </p:cNvCxnSpPr>
                <p:nvPr/>
              </p:nvCxnSpPr>
              <p:spPr>
                <a:xfrm>
                  <a:off x="13775" y="6464"/>
                  <a:ext cx="20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4" idx="3"/>
                  <a:endCxn id="15" idx="1"/>
                </p:cNvCxnSpPr>
                <p:nvPr/>
              </p:nvCxnSpPr>
              <p:spPr>
                <a:xfrm>
                  <a:off x="13775" y="8000"/>
                  <a:ext cx="208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13898" y="4248"/>
                <a:ext cx="1842" cy="576"/>
              </a:xfrm>
              <a:prstGeom prst="rect">
                <a:avLst/>
              </a:prstGeom>
              <a:noFill/>
            </p:spPr>
            <p:txBody>
              <a:bodyPr wrap="square" rtlCol="0">
                <a:spAutoFit/>
              </a:bodyPr>
              <a:p>
                <a:r>
                  <a:rPr lang="en-US" altLang="zh-CN">
                    <a:solidFill>
                      <a:srgbClr val="00B0F0"/>
                    </a:solidFill>
                    <a:latin typeface="Times New Roman" panose="02020603050405020304" pitchFamily="2" charset="0"/>
                  </a:rPr>
                  <a:t>CAN</a:t>
                </a:r>
                <a:r>
                  <a:rPr lang="zh-CN" altLang="en-US">
                    <a:solidFill>
                      <a:srgbClr val="00B0F0"/>
                    </a:solidFill>
                  </a:rPr>
                  <a:t>总线</a:t>
                </a:r>
                <a:endParaRPr lang="zh-CN" altLang="en-US">
                  <a:solidFill>
                    <a:srgbClr val="00B0F0"/>
                  </a:solidFill>
                </a:endParaRPr>
              </a:p>
            </p:txBody>
          </p:sp>
          <p:sp>
            <p:nvSpPr>
              <p:cNvPr id="25" name="文本框 24"/>
              <p:cNvSpPr txBox="1"/>
              <p:nvPr/>
            </p:nvSpPr>
            <p:spPr>
              <a:xfrm>
                <a:off x="13898" y="5888"/>
                <a:ext cx="1842" cy="576"/>
              </a:xfrm>
              <a:prstGeom prst="rect">
                <a:avLst/>
              </a:prstGeom>
              <a:noFill/>
            </p:spPr>
            <p:txBody>
              <a:bodyPr wrap="square" rtlCol="0">
                <a:spAutoFit/>
              </a:bodyPr>
              <a:p>
                <a:r>
                  <a:rPr lang="zh-CN" altLang="en-US">
                    <a:solidFill>
                      <a:srgbClr val="00B0F0"/>
                    </a:solidFill>
                  </a:rPr>
                  <a:t>串口通信</a:t>
                </a:r>
                <a:endParaRPr lang="zh-CN" altLang="en-US">
                  <a:solidFill>
                    <a:srgbClr val="00B0F0"/>
                  </a:solidFill>
                </a:endParaRPr>
              </a:p>
            </p:txBody>
          </p:sp>
          <p:sp>
            <p:nvSpPr>
              <p:cNvPr id="26" name="文本框 25"/>
              <p:cNvSpPr txBox="1"/>
              <p:nvPr/>
            </p:nvSpPr>
            <p:spPr>
              <a:xfrm>
                <a:off x="13899" y="7424"/>
                <a:ext cx="1842" cy="576"/>
              </a:xfrm>
              <a:prstGeom prst="rect">
                <a:avLst/>
              </a:prstGeom>
              <a:noFill/>
            </p:spPr>
            <p:txBody>
              <a:bodyPr wrap="square" rtlCol="0">
                <a:spAutoFit/>
              </a:bodyPr>
              <a:p>
                <a:r>
                  <a:rPr lang="zh-CN">
                    <a:solidFill>
                      <a:srgbClr val="00B0F0"/>
                    </a:solidFill>
                    <a:latin typeface="Times New Roman" panose="02020603050405020304" pitchFamily="2" charset="0"/>
                  </a:rPr>
                  <a:t>无线通信</a:t>
                </a:r>
                <a:endParaRPr lang="zh-CN">
                  <a:solidFill>
                    <a:srgbClr val="00B0F0"/>
                  </a:solidFill>
                  <a:latin typeface="Times New Roman" panose="02020603050405020304" pitchFamily="2" charset="0"/>
                </a:endParaRPr>
              </a:p>
            </p:txBody>
          </p:sp>
        </p:grpSp>
      </p:grpSp>
    </p:spTree>
  </p:cSld>
  <p:clrMapOvr>
    <a:masterClrMapping/>
  </p:clrMapOvr>
  <p:transition>
    <p:newsfla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硬件设计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pic>
        <p:nvPicPr>
          <p:cNvPr id="34" name="图片 6"/>
          <p:cNvPicPr>
            <a:picLocks noChangeAspect="1"/>
          </p:cNvPicPr>
          <p:nvPr/>
        </p:nvPicPr>
        <p:blipFill>
          <a:blip r:embed="rId2"/>
          <a:stretch>
            <a:fillRect/>
          </a:stretch>
        </p:blipFill>
        <p:spPr>
          <a:xfrm>
            <a:off x="6350635" y="2190750"/>
            <a:ext cx="5270500" cy="4207510"/>
          </a:xfrm>
          <a:prstGeom prst="rect">
            <a:avLst/>
          </a:prstGeom>
          <a:noFill/>
          <a:ln w="9525">
            <a:noFill/>
          </a:ln>
        </p:spPr>
      </p:pic>
      <p:sp>
        <p:nvSpPr>
          <p:cNvPr id="3" name="文本框 2"/>
          <p:cNvSpPr txBox="1"/>
          <p:nvPr/>
        </p:nvSpPr>
        <p:spPr>
          <a:xfrm>
            <a:off x="1905635" y="3029585"/>
            <a:ext cx="3820160" cy="2529840"/>
          </a:xfrm>
          <a:prstGeom prst="rect">
            <a:avLst/>
          </a:prstGeom>
          <a:solidFill>
            <a:srgbClr val="0070C0"/>
          </a:solidFill>
          <a:ln>
            <a:solidFill>
              <a:srgbClr val="FF0000"/>
            </a:solidFill>
          </a:ln>
          <a:effectLst>
            <a:innerShdw blurRad="889000">
              <a:srgbClr val="FF0000"/>
            </a:innerShdw>
          </a:effectLst>
        </p:spPr>
        <p:txBody>
          <a:bodyPr wrap="square" rtlCol="0">
            <a:spAutoFit/>
          </a:bodyPr>
          <a:p>
            <a:r>
              <a:rPr lang="en-US" altLang="zh-CN" sz="2000">
                <a:latin typeface="Times New Roman" panose="02020603050405020304" pitchFamily="2" charset="0"/>
              </a:rPr>
              <a:t>AGV</a:t>
            </a:r>
            <a:r>
              <a:rPr lang="zh-CN" altLang="en-US" sz="2000"/>
              <a:t>需要根据自身携带的传感器感知环境，并根据环境实时信息进行路径规划、导航和避障，而且需要</a:t>
            </a:r>
            <a:r>
              <a:rPr lang="en-US" altLang="zh-CN" sz="2000">
                <a:latin typeface="Times New Roman" panose="02020603050405020304" pitchFamily="2" charset="0"/>
                <a:cs typeface="+mn-ea"/>
              </a:rPr>
              <a:t>AGV</a:t>
            </a:r>
            <a:r>
              <a:rPr lang="zh-CN" altLang="en-US" sz="2000"/>
              <a:t>能够很好地与其他机器人进行合作，本课题的整个框架的控制系统是在</a:t>
            </a:r>
            <a:r>
              <a:rPr lang="en-US" altLang="zh-CN" sz="2000">
                <a:latin typeface="Times New Roman" panose="02020603050405020304" pitchFamily="2" charset="0"/>
                <a:cs typeface="+mn-ea"/>
              </a:rPr>
              <a:t>ROS</a:t>
            </a:r>
            <a:r>
              <a:rPr lang="zh-CN" altLang="en-US" sz="2000"/>
              <a:t>下面搭建起来的，所以基于</a:t>
            </a:r>
            <a:r>
              <a:rPr lang="en-US" altLang="zh-CN" sz="2000">
                <a:latin typeface="Times New Roman" panose="02020603050405020304" pitchFamily="2" charset="0"/>
                <a:cs typeface="+mn-ea"/>
              </a:rPr>
              <a:t>ROS</a:t>
            </a:r>
            <a:r>
              <a:rPr lang="zh-CN" altLang="en-US" sz="2000"/>
              <a:t>的</a:t>
            </a:r>
            <a:r>
              <a:rPr lang="en-US" altLang="zh-CN" sz="2000">
                <a:latin typeface="Times New Roman" panose="02020603050405020304" pitchFamily="2" charset="0"/>
                <a:cs typeface="+mn-ea"/>
              </a:rPr>
              <a:t>AGV</a:t>
            </a:r>
            <a:r>
              <a:rPr lang="zh-CN" altLang="en-US" sz="2000"/>
              <a:t>控制系统的框架图如右图所示：</a:t>
            </a:r>
            <a:endParaRPr lang="zh-CN" altLang="en-US" sz="2000"/>
          </a:p>
        </p:txBody>
      </p:sp>
    </p:spTree>
  </p:cSld>
  <p:clrMapOvr>
    <a:masterClrMapping/>
  </p:clrMapOvr>
  <p:transition>
    <p:newsfla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8094" cy="865"/>
              <a:chOff x="4348558" y="2377755"/>
              <a:chExt cx="5139621" cy="549376"/>
            </a:xfrm>
          </p:grpSpPr>
          <p:sp>
            <p:nvSpPr>
              <p:cNvPr id="30744" name="TextBox 19(向天歌演示原创免费模板：www.TopPPT.cn)"/>
              <p:cNvSpPr txBox="1"/>
              <p:nvPr/>
            </p:nvSpPr>
            <p:spPr>
              <a:xfrm>
                <a:off x="5005139" y="2377755"/>
                <a:ext cx="4483040"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Times New Roman" panose="02020603050405020304" pitchFamily="2" charset="0"/>
                    <a:ea typeface="微软雅黑" panose="020B0503020204020204" pitchFamily="2" charset="-122"/>
                  </a:rPr>
                  <a:t>主要研究内容及工作进度</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
        <p:nvSpPr>
          <p:cNvPr id="25" name="矩形 24"/>
          <p:cNvSpPr/>
          <p:nvPr/>
        </p:nvSpPr>
        <p:spPr>
          <a:xfrm>
            <a:off x="2794635" y="1866900"/>
            <a:ext cx="7106920" cy="875665"/>
          </a:xfrm>
          <a:prstGeom prst="rect">
            <a:avLst/>
          </a:prstGeom>
          <a:solidFill>
            <a:srgbClr val="0070C0"/>
          </a:solidFill>
          <a:effectLst>
            <a:innerShdw blurRad="762000">
              <a:srgbClr val="FF0000">
                <a:alpha val="10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a:latin typeface="Times New Roman" panose="02020603050405020304" pitchFamily="2" charset="0"/>
              </a:rPr>
              <a:t>AGV</a:t>
            </a:r>
            <a:r>
              <a:rPr lang="zh-CN" altLang="en-US" sz="3600"/>
              <a:t>运动学分析和静力学分析</a:t>
            </a:r>
            <a:endParaRPr lang="zh-CN" altLang="en-US" sz="3600"/>
          </a:p>
        </p:txBody>
      </p:sp>
      <p:sp>
        <p:nvSpPr>
          <p:cNvPr id="26" name="矩形 25"/>
          <p:cNvSpPr/>
          <p:nvPr/>
        </p:nvSpPr>
        <p:spPr>
          <a:xfrm>
            <a:off x="2794635" y="3487420"/>
            <a:ext cx="7106920" cy="875665"/>
          </a:xfrm>
          <a:prstGeom prst="rect">
            <a:avLst/>
          </a:prstGeom>
          <a:solidFill>
            <a:srgbClr val="0070C0"/>
          </a:solidFill>
          <a:effectLst>
            <a:innerShdw blurRad="762000">
              <a:srgbClr val="FF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a:latin typeface="Times New Roman" panose="02020603050405020304" pitchFamily="2" charset="0"/>
              </a:rPr>
              <a:t>AGV</a:t>
            </a:r>
            <a:r>
              <a:rPr lang="zh-CN" altLang="en-US" sz="3600"/>
              <a:t>控制系统的搭建</a:t>
            </a:r>
            <a:endParaRPr lang="zh-CN" altLang="en-US" sz="3600"/>
          </a:p>
        </p:txBody>
      </p:sp>
      <p:sp>
        <p:nvSpPr>
          <p:cNvPr id="27" name="矩形 26"/>
          <p:cNvSpPr/>
          <p:nvPr/>
        </p:nvSpPr>
        <p:spPr>
          <a:xfrm>
            <a:off x="2794635" y="5107305"/>
            <a:ext cx="7106920" cy="875665"/>
          </a:xfrm>
          <a:prstGeom prst="rect">
            <a:avLst/>
          </a:prstGeom>
          <a:solidFill>
            <a:srgbClr val="0070C0"/>
          </a:solidFill>
          <a:effectLst>
            <a:innerShdw blurRad="762000">
              <a:srgbClr val="FF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3600"/>
              <a:t>图优化</a:t>
            </a:r>
            <a:r>
              <a:rPr lang="en-US" altLang="zh-CN" sz="3600">
                <a:latin typeface="Times New Roman" panose="02020603050405020304" pitchFamily="2" charset="0"/>
              </a:rPr>
              <a:t>SLAM</a:t>
            </a:r>
            <a:r>
              <a:rPr lang="zh-CN" altLang="en-US" sz="3600"/>
              <a:t>以及</a:t>
            </a:r>
            <a:r>
              <a:rPr lang="en-US" altLang="zh-CN" sz="3600">
                <a:latin typeface="Times New Roman" panose="02020603050405020304" pitchFamily="2" charset="0"/>
              </a:rPr>
              <a:t>ROS</a:t>
            </a:r>
            <a:r>
              <a:rPr lang="zh-CN" altLang="en-US" sz="3600"/>
              <a:t>的导航</a:t>
            </a:r>
            <a:endParaRPr lang="zh-CN" altLang="en-US" sz="360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软件设计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
        <p:nvSpPr>
          <p:cNvPr id="10" name="文本框 9"/>
          <p:cNvSpPr txBox="1"/>
          <p:nvPr/>
        </p:nvSpPr>
        <p:spPr>
          <a:xfrm>
            <a:off x="3693795" y="2391410"/>
            <a:ext cx="5469255" cy="457200"/>
          </a:xfrm>
          <a:prstGeom prst="rect">
            <a:avLst/>
          </a:prstGeom>
          <a:solidFill>
            <a:srgbClr val="002060"/>
          </a:solidFill>
          <a:effectLst>
            <a:glow rad="139700">
              <a:schemeClr val="accent2">
                <a:satMod val="175000"/>
                <a:alpha val="40000"/>
              </a:schemeClr>
            </a:glow>
            <a:outerShdw blurRad="609600" dist="152400" dir="18900000" algn="bl" rotWithShape="0">
              <a:srgbClr val="FFFF00">
                <a:alpha val="40000"/>
              </a:srgbClr>
            </a:outerShdw>
          </a:effectLst>
        </p:spPr>
        <p:txBody>
          <a:bodyPr wrap="square" rtlCol="0">
            <a:spAutoFit/>
          </a:bodyPr>
          <a:p>
            <a:r>
              <a:rPr lang="zh-CN" altLang="en-US" sz="2400"/>
              <a:t>在</a:t>
            </a:r>
            <a:r>
              <a:rPr lang="en-US" altLang="zh-CN" sz="2400">
                <a:latin typeface="Times New Roman" panose="02020603050405020304" pitchFamily="2" charset="0"/>
              </a:rPr>
              <a:t>ROS</a:t>
            </a:r>
            <a:r>
              <a:rPr lang="zh-CN" altLang="en-US" sz="2400"/>
              <a:t>下验证校准里程计方法的正确性</a:t>
            </a:r>
            <a:endParaRPr lang="zh-CN" altLang="en-US" sz="2400"/>
          </a:p>
        </p:txBody>
      </p:sp>
      <p:sp>
        <p:nvSpPr>
          <p:cNvPr id="12" name="文本框 11"/>
          <p:cNvSpPr txBox="1"/>
          <p:nvPr/>
        </p:nvSpPr>
        <p:spPr>
          <a:xfrm>
            <a:off x="1391285" y="3291840"/>
            <a:ext cx="10156825" cy="2225040"/>
          </a:xfrm>
          <a:prstGeom prst="rect">
            <a:avLst/>
          </a:prstGeom>
          <a:solidFill>
            <a:schemeClr val="accent1">
              <a:lumMod val="60000"/>
              <a:lumOff val="40000"/>
            </a:schemeClr>
          </a:solidFill>
          <a:ln w="9525">
            <a:noFill/>
          </a:ln>
        </p:spPr>
        <p:txBody>
          <a:bodyPr wrap="square">
            <a:spAutoFit/>
          </a:bodyPr>
          <a:p>
            <a:pPr marL="0" indent="266700" algn="l"/>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&lt;?xml version=</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1.0</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&lt;launch&gt;    &lt;include file=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$(find rbx1_bringup)/launch/fake_turtlebot.launch</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&lt;include file=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$(find rbx1_nav)/launch/fake_move_base_blank_map.launch</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&lt;node pkg=</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rviz</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name=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rviz</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type=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rviz</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&lt;node pkg=</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agvcontrol</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name=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agvdebugCmd</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type=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odom20m.py</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&lt;/launch&gt;</a:t>
            </a:r>
            <a:endPar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pic>
        <p:nvPicPr>
          <p:cNvPr id="13" name="图片 106"/>
          <p:cNvPicPr>
            <a:picLocks noChangeAspect="1"/>
          </p:cNvPicPr>
          <p:nvPr/>
        </p:nvPicPr>
        <p:blipFill>
          <a:blip r:embed="rId2"/>
          <a:stretch>
            <a:fillRect/>
          </a:stretch>
        </p:blipFill>
        <p:spPr>
          <a:xfrm>
            <a:off x="4784725" y="3291840"/>
            <a:ext cx="3371215" cy="2904490"/>
          </a:xfrm>
          <a:prstGeom prst="rect">
            <a:avLst/>
          </a:prstGeom>
          <a:noFill/>
          <a:ln w="9525">
            <a:noFill/>
          </a:ln>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par>
                                <p:cTn id="8" presetID="5" presetClass="exit" presetSubtype="10" fill="hold" grpId="0" nodeType="withEffect">
                                  <p:stCondLst>
                                    <p:cond delay="0"/>
                                  </p:stCondLst>
                                  <p:childTnLst>
                                    <p:animEffect transition="out" filter="checkerboard(across)">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软件设计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2" name="组合 11"/>
          <p:cNvGrpSpPr/>
          <p:nvPr/>
        </p:nvGrpSpPr>
        <p:grpSpPr>
          <a:xfrm>
            <a:off x="1195070" y="3287395"/>
            <a:ext cx="10592435" cy="2879090"/>
            <a:chOff x="1836" y="4626"/>
            <a:chExt cx="16681" cy="4534"/>
          </a:xfrm>
        </p:grpSpPr>
        <p:pic>
          <p:nvPicPr>
            <p:cNvPr id="10" name="图片 9"/>
            <p:cNvPicPr>
              <a:picLocks noChangeAspect="1"/>
            </p:cNvPicPr>
            <p:nvPr/>
          </p:nvPicPr>
          <p:blipFill>
            <a:blip r:embed="rId2"/>
            <a:stretch>
              <a:fillRect/>
            </a:stretch>
          </p:blipFill>
          <p:spPr>
            <a:xfrm>
              <a:off x="1836" y="4626"/>
              <a:ext cx="6107" cy="4535"/>
            </a:xfrm>
            <a:prstGeom prst="rect">
              <a:avLst/>
            </a:prstGeom>
          </p:spPr>
        </p:pic>
        <p:pic>
          <p:nvPicPr>
            <p:cNvPr id="50" name="图片 107"/>
            <p:cNvPicPr>
              <a:picLocks noChangeAspect="1"/>
            </p:cNvPicPr>
            <p:nvPr/>
          </p:nvPicPr>
          <p:blipFill>
            <a:blip r:embed="rId3"/>
            <a:stretch>
              <a:fillRect/>
            </a:stretch>
          </p:blipFill>
          <p:spPr>
            <a:xfrm>
              <a:off x="7943" y="4626"/>
              <a:ext cx="10575" cy="4535"/>
            </a:xfrm>
            <a:prstGeom prst="rect">
              <a:avLst/>
            </a:prstGeom>
            <a:noFill/>
            <a:ln w="9525">
              <a:noFill/>
            </a:ln>
          </p:spPr>
        </p:pic>
      </p:grpSp>
      <p:sp>
        <p:nvSpPr>
          <p:cNvPr id="3" name="文本框 2"/>
          <p:cNvSpPr txBox="1"/>
          <p:nvPr/>
        </p:nvSpPr>
        <p:spPr>
          <a:xfrm>
            <a:off x="1810385" y="3189605"/>
            <a:ext cx="9574530" cy="2225040"/>
          </a:xfrm>
          <a:prstGeom prst="rect">
            <a:avLst/>
          </a:prstGeom>
          <a:solidFill>
            <a:schemeClr val="accent1">
              <a:lumMod val="60000"/>
              <a:lumOff val="40000"/>
            </a:schemeClr>
          </a:solidFill>
          <a:ln w="9525">
            <a:noFill/>
          </a:ln>
        </p:spPr>
        <p:txBody>
          <a:bodyPr wrap="square">
            <a:spAutoFit/>
          </a:bodyPr>
          <a:p>
            <a:pPr marL="0" indent="266700" algn="l"/>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&lt;?xml version=</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1.0</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&lt;launch&gt;    &lt;node pkg=</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agvcontrol</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name=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agvdebug</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type=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debugagv</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&lt;node pkg=</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agvcontrol</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name=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agvdebugPub</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type=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agvdebugPub</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&lt;node pkg=</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agvcontrol</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name=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agvdegbuCmd</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type=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odom20m.py</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&lt;node pkg=</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rviz</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name=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rviz</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type=</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rviz</a:t>
            </a:r>
            <a:r>
              <a:rPr lang="en-US" altLang="zh-CN" sz="20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/&gt;  &lt;/launch&gt;</a:t>
            </a:r>
            <a:endPar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5168265" y="2383155"/>
            <a:ext cx="3049270" cy="457200"/>
          </a:xfrm>
          <a:prstGeom prst="rect">
            <a:avLst/>
          </a:prstGeom>
          <a:solidFill>
            <a:srgbClr val="002060"/>
          </a:solidFill>
          <a:effectLst>
            <a:glow rad="139700">
              <a:schemeClr val="accent2">
                <a:satMod val="175000"/>
                <a:alpha val="40000"/>
              </a:schemeClr>
            </a:glow>
            <a:outerShdw blurRad="609600" dist="152400" dir="18900000" algn="bl" rotWithShape="0">
              <a:srgbClr val="FFFF00">
                <a:alpha val="40000"/>
              </a:srgbClr>
            </a:outerShdw>
          </a:effectLst>
        </p:spPr>
        <p:txBody>
          <a:bodyPr wrap="square" rtlCol="0">
            <a:spAutoFit/>
          </a:bodyPr>
          <a:p>
            <a:r>
              <a:rPr lang="zh-CN" altLang="en-US" sz="2400"/>
              <a:t>实际车体里程计校准</a:t>
            </a:r>
            <a:endParaRPr lang="zh-CN" altLang="en-US" sz="240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xit" presetSubtype="4"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软件设计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7" name="组合 16"/>
          <p:cNvGrpSpPr/>
          <p:nvPr/>
        </p:nvGrpSpPr>
        <p:grpSpPr>
          <a:xfrm>
            <a:off x="1905635" y="2303145"/>
            <a:ext cx="9127490" cy="3921125"/>
            <a:chOff x="2588" y="3652"/>
            <a:chExt cx="14374" cy="6175"/>
          </a:xfrm>
        </p:grpSpPr>
        <p:pic>
          <p:nvPicPr>
            <p:cNvPr id="4" name="图片 3"/>
            <p:cNvPicPr>
              <a:picLocks noChangeAspect="1"/>
            </p:cNvPicPr>
            <p:nvPr/>
          </p:nvPicPr>
          <p:blipFill>
            <a:blip r:embed="rId2"/>
            <a:stretch>
              <a:fillRect/>
            </a:stretch>
          </p:blipFill>
          <p:spPr>
            <a:xfrm>
              <a:off x="2588" y="4725"/>
              <a:ext cx="14375" cy="5102"/>
            </a:xfrm>
            <a:prstGeom prst="rect">
              <a:avLst/>
            </a:prstGeom>
          </p:spPr>
        </p:pic>
        <p:sp>
          <p:nvSpPr>
            <p:cNvPr id="16" name="文本框 15"/>
            <p:cNvSpPr txBox="1"/>
            <p:nvPr/>
          </p:nvSpPr>
          <p:spPr>
            <a:xfrm>
              <a:off x="7662" y="3652"/>
              <a:ext cx="4227" cy="720"/>
            </a:xfrm>
            <a:prstGeom prst="rect">
              <a:avLst/>
            </a:prstGeom>
            <a:solidFill>
              <a:srgbClr val="002060"/>
            </a:solidFill>
            <a:effectLst>
              <a:glow rad="139700">
                <a:schemeClr val="accent2">
                  <a:satMod val="175000"/>
                  <a:alpha val="40000"/>
                </a:schemeClr>
              </a:glow>
              <a:outerShdw blurRad="609600" dist="152400" dir="18900000" algn="bl" rotWithShape="0">
                <a:srgbClr val="FFFF00">
                  <a:alpha val="40000"/>
                </a:srgbClr>
              </a:outerShdw>
            </a:effectLst>
          </p:spPr>
          <p:txBody>
            <a:bodyPr wrap="square" rtlCol="0">
              <a:spAutoFit/>
            </a:bodyPr>
            <a:p>
              <a:r>
                <a:rPr lang="zh-CN" altLang="en-US" sz="2400"/>
                <a:t>实验结果数据分析</a:t>
              </a:r>
              <a:endParaRPr lang="en-US" altLang="zh-CN" sz="2400"/>
            </a:p>
          </p:txBody>
        </p:sp>
      </p:grpSp>
    </p:spTree>
  </p:cSld>
  <p:clrMapOvr>
    <a:masterClrMapping/>
  </p:clrMapOvr>
  <p:transition>
    <p:newsfla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软件设计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pic>
        <p:nvPicPr>
          <p:cNvPr id="11" name="图片 10"/>
          <p:cNvPicPr>
            <a:picLocks noChangeAspect="1"/>
          </p:cNvPicPr>
          <p:nvPr/>
        </p:nvPicPr>
        <p:blipFill>
          <a:blip r:embed="rId2"/>
          <a:stretch>
            <a:fillRect/>
          </a:stretch>
        </p:blipFill>
        <p:spPr>
          <a:xfrm>
            <a:off x="1390327" y="3627755"/>
            <a:ext cx="10080000" cy="2431273"/>
          </a:xfrm>
          <a:prstGeom prst="rect">
            <a:avLst/>
          </a:prstGeom>
        </p:spPr>
      </p:pic>
      <p:pic>
        <p:nvPicPr>
          <p:cNvPr id="12" name="图片 11"/>
          <p:cNvPicPr>
            <a:picLocks noChangeAspect="1"/>
          </p:cNvPicPr>
          <p:nvPr/>
        </p:nvPicPr>
        <p:blipFill>
          <a:blip r:embed="rId3"/>
          <a:stretch>
            <a:fillRect/>
          </a:stretch>
        </p:blipFill>
        <p:spPr>
          <a:xfrm>
            <a:off x="1390015" y="3580765"/>
            <a:ext cx="10080000" cy="2426228"/>
          </a:xfrm>
          <a:prstGeom prst="rect">
            <a:avLst/>
          </a:prstGeom>
        </p:spPr>
      </p:pic>
      <p:pic>
        <p:nvPicPr>
          <p:cNvPr id="13" name="图片 12"/>
          <p:cNvPicPr>
            <a:picLocks noChangeAspect="1"/>
          </p:cNvPicPr>
          <p:nvPr/>
        </p:nvPicPr>
        <p:blipFill>
          <a:blip r:embed="rId4"/>
          <a:stretch>
            <a:fillRect/>
          </a:stretch>
        </p:blipFill>
        <p:spPr>
          <a:xfrm>
            <a:off x="1390015" y="3580765"/>
            <a:ext cx="10080000" cy="2478688"/>
          </a:xfrm>
          <a:prstGeom prst="rect">
            <a:avLst/>
          </a:prstGeom>
        </p:spPr>
      </p:pic>
      <p:pic>
        <p:nvPicPr>
          <p:cNvPr id="14" name="图片 13"/>
          <p:cNvPicPr>
            <a:picLocks noChangeAspect="1"/>
          </p:cNvPicPr>
          <p:nvPr/>
        </p:nvPicPr>
        <p:blipFill>
          <a:blip r:embed="rId5"/>
          <a:stretch>
            <a:fillRect/>
          </a:stretch>
        </p:blipFill>
        <p:spPr>
          <a:xfrm>
            <a:off x="1390015" y="3590925"/>
            <a:ext cx="10080000" cy="2468059"/>
          </a:xfrm>
          <a:prstGeom prst="rect">
            <a:avLst/>
          </a:prstGeom>
        </p:spPr>
      </p:pic>
      <p:sp>
        <p:nvSpPr>
          <p:cNvPr id="15" name="文本框 14"/>
          <p:cNvSpPr txBox="1"/>
          <p:nvPr/>
        </p:nvSpPr>
        <p:spPr>
          <a:xfrm>
            <a:off x="5088255" y="2588895"/>
            <a:ext cx="2684145" cy="457200"/>
          </a:xfrm>
          <a:prstGeom prst="rect">
            <a:avLst/>
          </a:prstGeom>
          <a:solidFill>
            <a:srgbClr val="002060"/>
          </a:solidFill>
          <a:effectLst>
            <a:glow rad="139700">
              <a:schemeClr val="accent2">
                <a:satMod val="175000"/>
                <a:alpha val="40000"/>
              </a:schemeClr>
            </a:glow>
            <a:outerShdw blurRad="609600" dist="152400" dir="18900000" algn="bl" rotWithShape="0">
              <a:srgbClr val="FFFF00">
                <a:alpha val="40000"/>
              </a:srgbClr>
            </a:outerShdw>
          </a:effectLst>
        </p:spPr>
        <p:txBody>
          <a:bodyPr wrap="square" rtlCol="0">
            <a:spAutoFit/>
          </a:bodyPr>
          <a:p>
            <a:r>
              <a:rPr lang="zh-CN" altLang="en-US" sz="2400"/>
              <a:t>实验结果数据分析</a:t>
            </a:r>
            <a:endParaRPr lang="en-US" altLang="zh-CN" sz="240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ppt_x"/>
                                          </p:val>
                                        </p:tav>
                                      </p:tavLst>
                                    </p:anim>
                                    <p:anim calcmode="lin" valueType="num">
                                      <p:cBhvr additive="base">
                                        <p:cTn id="17" dur="500"/>
                                        <p:tgtEl>
                                          <p:spTgt spid="14"/>
                                        </p:tgtEl>
                                        <p:attrNameLst>
                                          <p:attrName>ppt_y</p:attrName>
                                        </p:attrNameLst>
                                      </p:cBhvr>
                                      <p:tavLst>
                                        <p:tav tm="0">
                                          <p:val>
                                            <p:strVal val="ppt_y"/>
                                          </p:val>
                                        </p:tav>
                                        <p:tav tm="100000">
                                          <p:val>
                                            <p:strVal val="1+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ppt_x"/>
                                          </p:val>
                                        </p:tav>
                                      </p:tavLst>
                                    </p:anim>
                                    <p:anim calcmode="lin" valueType="num">
                                      <p:cBhvr additive="base">
                                        <p:cTn id="27" dur="500"/>
                                        <p:tgtEl>
                                          <p:spTgt spid="13"/>
                                        </p:tgtEl>
                                        <p:attrNameLst>
                                          <p:attrName>ppt_y</p:attrName>
                                        </p:attrNameLst>
                                      </p:cBhvr>
                                      <p:tavLst>
                                        <p:tav tm="0">
                                          <p:val>
                                            <p:strVal val="ppt_y"/>
                                          </p:val>
                                        </p:tav>
                                        <p:tav tm="100000">
                                          <p:val>
                                            <p:strVal val="1+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软件设计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
        <p:nvSpPr>
          <p:cNvPr id="100" name="文本框 99"/>
          <p:cNvSpPr txBox="1"/>
          <p:nvPr/>
        </p:nvSpPr>
        <p:spPr>
          <a:xfrm>
            <a:off x="1905635" y="3150870"/>
            <a:ext cx="8691880" cy="2834640"/>
          </a:xfrm>
          <a:prstGeom prst="rect">
            <a:avLst/>
          </a:prstGeom>
          <a:no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通过上面的图表显示当驱动机器人行走</a:t>
            </a:r>
            <a:r>
              <a:rPr lang="en-US" altLang="zh-CN" sz="2000" b="0" u="none">
                <a:latin typeface="宋体" panose="02010600030101010101" pitchFamily="2" charset="-122"/>
                <a:ea typeface="宋体" panose="02010600030101010101" pitchFamily="2" charset="-122"/>
                <a:cs typeface="宋体" panose="02010600030101010101" pitchFamily="2" charset="-122"/>
              </a:rPr>
              <a:t>20m</a:t>
            </a:r>
            <a:r>
              <a:rPr lang="zh-CN" altLang="en-US" sz="2000" b="0" u="none">
                <a:latin typeface="宋体" panose="02010600030101010101" pitchFamily="2" charset="-122"/>
                <a:ea typeface="宋体" panose="02010600030101010101" pitchFamily="2" charset="-122"/>
                <a:cs typeface="宋体" panose="02010600030101010101" pitchFamily="2" charset="-122"/>
              </a:rPr>
              <a:t>的距离的时候，机器人在</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x</a:t>
            </a:r>
            <a:r>
              <a:rPr lang="zh-CN" altLang="en-US" sz="2000" b="0" u="none">
                <a:latin typeface="宋体" panose="02010600030101010101" pitchFamily="2" charset="-122"/>
                <a:ea typeface="宋体" panose="02010600030101010101" pitchFamily="2" charset="-122"/>
                <a:cs typeface="宋体" panose="02010600030101010101" pitchFamily="2" charset="-122"/>
              </a:rPr>
              <a:t>轴方向基本上能够达到目标点，</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y</a:t>
            </a:r>
            <a:r>
              <a:rPr lang="zh-CN" altLang="en-US" sz="2000" b="0" u="none">
                <a:latin typeface="宋体" panose="02010600030101010101" pitchFamily="2" charset="-122"/>
                <a:ea typeface="宋体" panose="02010600030101010101" pitchFamily="2" charset="-122"/>
                <a:cs typeface="宋体" panose="02010600030101010101" pitchFamily="2" charset="-122"/>
              </a:rPr>
              <a:t>轴方向上最差的情况达到了</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0.5m</a:t>
            </a:r>
            <a:r>
              <a:rPr lang="zh-CN" altLang="en-US" sz="2000" b="0" u="none">
                <a:latin typeface="宋体" panose="02010600030101010101" pitchFamily="2" charset="-122"/>
                <a:ea typeface="宋体" panose="02010600030101010101" pitchFamily="2" charset="-122"/>
                <a:cs typeface="宋体" panose="02010600030101010101" pitchFamily="2" charset="-122"/>
              </a:rPr>
              <a:t>，但是平均值大部分在</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0.2m</a:t>
            </a:r>
            <a:r>
              <a:rPr lang="zh-CN" altLang="en-US" sz="2000" b="0" u="none">
                <a:latin typeface="宋体" panose="02010600030101010101" pitchFamily="2" charset="-122"/>
                <a:ea typeface="宋体" panose="02010600030101010101" pitchFamily="2" charset="-122"/>
                <a:cs typeface="宋体" panose="02010600030101010101" pitchFamily="2" charset="-122"/>
              </a:rPr>
              <a:t>左右，因为现在校准的机器人里程计的准确性，这样的准确定是可以接受的。另外通过这四次实验，角度的偏差最大值</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0.04rad</a:t>
            </a:r>
            <a:r>
              <a:rPr lang="zh-CN" altLang="en-US" sz="2000" b="0" u="none">
                <a:latin typeface="宋体" panose="02010600030101010101" pitchFamily="2" charset="-122"/>
                <a:ea typeface="宋体" panose="02010600030101010101" pitchFamily="2" charset="-122"/>
                <a:cs typeface="宋体" panose="02010600030101010101" pitchFamily="2" charset="-122"/>
              </a:rPr>
              <a:t>，相当于</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2</a:t>
            </a:r>
            <a:r>
              <a:rPr lang="en-US" altLang="zh-CN" sz="2000" b="0" u="none">
                <a:latin typeface="宋体" panose="02010600030101010101" pitchFamily="2" charset="-122"/>
                <a:ea typeface="宋体" panose="02010600030101010101" pitchFamily="2" charset="-122"/>
                <a:cs typeface="宋体" panose="02010600030101010101" pitchFamily="2" charset="-122"/>
              </a:rPr>
              <a:t>°</a:t>
            </a:r>
            <a:r>
              <a:rPr lang="zh-CN" altLang="en-US" sz="2000" b="0" u="none">
                <a:latin typeface="宋体" panose="02010600030101010101" pitchFamily="2" charset="-122"/>
                <a:ea typeface="宋体" panose="02010600030101010101" pitchFamily="2" charset="-122"/>
                <a:cs typeface="宋体" panose="02010600030101010101" pitchFamily="2" charset="-122"/>
              </a:rPr>
              <a:t>左右，也是可以接受的。但是在实中我们测量到在</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y</a:t>
            </a:r>
            <a:r>
              <a:rPr lang="zh-CN" altLang="en-US" sz="2000" b="0" u="none">
                <a:latin typeface="宋体" panose="02010600030101010101" pitchFamily="2" charset="-122"/>
                <a:ea typeface="宋体" panose="02010600030101010101" pitchFamily="2" charset="-122"/>
                <a:cs typeface="宋体" panose="02010600030101010101" pitchFamily="2" charset="-122"/>
              </a:rPr>
              <a:t>轴方向上偏差的平均值是</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1.9m</a:t>
            </a:r>
            <a:r>
              <a:rPr lang="zh-CN" altLang="en-US" sz="2000" b="0" u="none">
                <a:latin typeface="宋体" panose="02010600030101010101" pitchFamily="2" charset="-122"/>
                <a:ea typeface="宋体" panose="02010600030101010101" pitchFamily="2" charset="-122"/>
                <a:cs typeface="宋体" panose="02010600030101010101" pitchFamily="2" charset="-122"/>
              </a:rPr>
              <a:t>左右，角度的偏差值达到了</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18</a:t>
            </a:r>
            <a:r>
              <a:rPr lang="en-US" altLang="zh-CN" sz="2000" b="0" u="none">
                <a:latin typeface="宋体" panose="02010600030101010101" pitchFamily="2" charset="-122"/>
                <a:ea typeface="宋体" panose="02010600030101010101" pitchFamily="2" charset="-122"/>
                <a:cs typeface="宋体" panose="02010600030101010101" pitchFamily="2" charset="-122"/>
              </a:rPr>
              <a:t>°</a:t>
            </a:r>
            <a:r>
              <a:rPr lang="zh-CN" altLang="en-US" sz="2000" b="0" u="none">
                <a:latin typeface="宋体" panose="02010600030101010101" pitchFamily="2" charset="-122"/>
                <a:ea typeface="宋体" panose="02010600030101010101" pitchFamily="2" charset="-122"/>
                <a:cs typeface="宋体" panose="02010600030101010101" pitchFamily="2" charset="-122"/>
              </a:rPr>
              <a:t>左右，通过分析我们发现造成这么大误差的原因是由于机械结构的原因使得我们机器人习惯性地想一侧偏转，进而造成了这么大的误差。因而有一个好的机械结构的车体也是能够实现准确导航的关键性因素之一。</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5063490" y="2493645"/>
            <a:ext cx="2065655" cy="457200"/>
          </a:xfrm>
          <a:prstGeom prst="rect">
            <a:avLst/>
          </a:prstGeom>
          <a:solidFill>
            <a:srgbClr val="002060"/>
          </a:solidFill>
          <a:effectLst>
            <a:glow rad="139700">
              <a:schemeClr val="accent2">
                <a:satMod val="175000"/>
                <a:alpha val="40000"/>
              </a:schemeClr>
            </a:glow>
            <a:outerShdw blurRad="609600" dist="152400" dir="18900000" algn="bl" rotWithShape="0">
              <a:srgbClr val="FFFF00">
                <a:alpha val="40000"/>
              </a:srgbClr>
            </a:outerShdw>
          </a:effectLst>
        </p:spPr>
        <p:txBody>
          <a:bodyPr wrap="square" rtlCol="0">
            <a:spAutoFit/>
          </a:bodyPr>
          <a:p>
            <a:r>
              <a:rPr lang="zh-CN" altLang="en-US" sz="2400"/>
              <a:t>实验分析结论</a:t>
            </a:r>
            <a:endParaRPr lang="en-US" altLang="zh-CN" sz="2400"/>
          </a:p>
        </p:txBody>
      </p:sp>
    </p:spTree>
  </p:cSld>
  <p:clrMapOvr>
    <a:masterClrMapping/>
  </p:clrMapOvr>
  <p:transition>
    <p:newsfla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软件设计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
        <p:nvSpPr>
          <p:cNvPr id="3" name="文本框 2"/>
          <p:cNvSpPr txBox="1"/>
          <p:nvPr/>
        </p:nvSpPr>
        <p:spPr>
          <a:xfrm>
            <a:off x="1275715" y="3289935"/>
            <a:ext cx="10499725" cy="3078480"/>
          </a:xfrm>
          <a:prstGeom prst="rect">
            <a:avLst/>
          </a:prstGeom>
          <a:solidFill>
            <a:schemeClr val="accent1">
              <a:lumMod val="60000"/>
              <a:lumOff val="40000"/>
            </a:schemeClr>
          </a:solidFill>
          <a:ln w="9525">
            <a:noFill/>
          </a:ln>
        </p:spPr>
        <p:txBody>
          <a:bodyPr wrap="square">
            <a:spAutoFit/>
          </a:bodyPr>
          <a:p>
            <a:pPr marL="0" indent="0" algn="l"/>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&lt;?xml version=</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1.0</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&lt;launch&gt;  &lt;param name=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use_sim_time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value=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false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&lt;node pkg=</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map_server</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type=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map_server</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name=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map_server</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args=</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$(find agvcontrol)/industry_map/hectortest.yaml</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&lt;node pkg=</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move_base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type=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move_base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respawn=</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false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name=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move_base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output=</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screen</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clear_params=</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true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&lt;rosparam file=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$(find agvcontrol)/config/costmap_common_params.yaml</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command=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load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ns=</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global_costmap</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&lt;rosparam file=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$(find agvcontrol)/config/costmap_common_params.yaml</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command=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load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ns=</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local_costmap</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&lt;rosparam file=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$(find agvcontrol)/config/local_costmap.yaml</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command=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load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/&gt;    &lt;rosparam file=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$(find agvcontrol)/config/globl_costmap.yaml</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command=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load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&lt;rosparam file=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$(find agvcontrol)/config/base_local_planner_params.yaml</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command=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load</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&lt;node/&gt;&lt;include file=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$(find agvcontrol)/launch/amcl.launch</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&lt;node pkg=</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rviz</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name=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rviz</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type=</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rviz</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 args=</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-d $(find agvcontrol)/rviz/wz_testblank_map.rviz</a:t>
            </a:r>
            <a:r>
              <a:rPr lang="en-US" altLang="zh-CN" sz="1400"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t>
            </a:r>
            <a:r>
              <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rPr>
              <a:t>/&gt;&lt;/launch&gt;</a:t>
            </a:r>
            <a:endParaRPr lang="en-US" altLang="zh-CN" sz="1400" b="0" u="none">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5183505" y="2460625"/>
            <a:ext cx="2684145" cy="457200"/>
          </a:xfrm>
          <a:prstGeom prst="rect">
            <a:avLst/>
          </a:prstGeom>
          <a:solidFill>
            <a:srgbClr val="002060"/>
          </a:solidFill>
          <a:effectLst>
            <a:glow rad="139700">
              <a:schemeClr val="accent2">
                <a:satMod val="175000"/>
                <a:alpha val="40000"/>
              </a:schemeClr>
            </a:glow>
            <a:outerShdw blurRad="609600" dist="152400" dir="18900000" algn="bl" rotWithShape="0">
              <a:srgbClr val="FFFF00">
                <a:alpha val="40000"/>
              </a:srgbClr>
            </a:outerShdw>
          </a:effectLst>
        </p:spPr>
        <p:txBody>
          <a:bodyPr wrap="square" rtlCol="0">
            <a:spAutoFit/>
          </a:bodyPr>
          <a:p>
            <a:r>
              <a:rPr lang="zh-CN" altLang="en-US" sz="2400"/>
              <a:t>加载地图进行修正</a:t>
            </a:r>
            <a:endParaRPr lang="zh-CN" altLang="en-US" sz="2400"/>
          </a:p>
        </p:txBody>
      </p:sp>
    </p:spTree>
  </p:cSld>
  <p:clrMapOvr>
    <a:masterClrMapping/>
  </p:clrMapOvr>
  <p:transition>
    <p:newsfla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软件设计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1" name="组合 10"/>
          <p:cNvGrpSpPr/>
          <p:nvPr/>
        </p:nvGrpSpPr>
        <p:grpSpPr>
          <a:xfrm>
            <a:off x="1254760" y="3092450"/>
            <a:ext cx="10381615" cy="2700020"/>
            <a:chOff x="1801" y="4595"/>
            <a:chExt cx="16349" cy="4252"/>
          </a:xfrm>
        </p:grpSpPr>
        <p:pic>
          <p:nvPicPr>
            <p:cNvPr id="4" name="图片 3"/>
            <p:cNvPicPr>
              <a:picLocks noChangeAspect="1"/>
            </p:cNvPicPr>
            <p:nvPr/>
          </p:nvPicPr>
          <p:blipFill>
            <a:blip r:embed="rId2"/>
            <a:stretch>
              <a:fillRect/>
            </a:stretch>
          </p:blipFill>
          <p:spPr>
            <a:xfrm>
              <a:off x="1801" y="4595"/>
              <a:ext cx="7755" cy="4252"/>
            </a:xfrm>
            <a:prstGeom prst="rect">
              <a:avLst/>
            </a:prstGeom>
          </p:spPr>
        </p:pic>
        <p:pic>
          <p:nvPicPr>
            <p:cNvPr id="10" name="图片 9"/>
            <p:cNvPicPr>
              <a:picLocks noChangeAspect="1"/>
            </p:cNvPicPr>
            <p:nvPr/>
          </p:nvPicPr>
          <p:blipFill>
            <a:blip r:embed="rId3"/>
            <a:stretch>
              <a:fillRect/>
            </a:stretch>
          </p:blipFill>
          <p:spPr>
            <a:xfrm>
              <a:off x="9556" y="4595"/>
              <a:ext cx="8595" cy="4252"/>
            </a:xfrm>
            <a:prstGeom prst="rect">
              <a:avLst/>
            </a:prstGeom>
          </p:spPr>
        </p:pic>
      </p:grpSp>
      <p:sp>
        <p:nvSpPr>
          <p:cNvPr id="100" name="文本框 99"/>
          <p:cNvSpPr txBox="1"/>
          <p:nvPr/>
        </p:nvSpPr>
        <p:spPr>
          <a:xfrm>
            <a:off x="1461770" y="5919470"/>
            <a:ext cx="10127615" cy="396240"/>
          </a:xfrm>
          <a:prstGeom prst="rect">
            <a:avLst/>
          </a:prstGeom>
          <a:solidFill>
            <a:srgbClr val="0070C0"/>
          </a:solid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通过测量数据可以知道实际</a:t>
            </a:r>
            <a:r>
              <a:rPr lang="en-US" altLang="zh-CN" sz="2000" b="0" u="none">
                <a:latin typeface="宋体" panose="02010600030101010101" pitchFamily="2" charset="-122"/>
                <a:ea typeface="宋体" panose="02010600030101010101" pitchFamily="2" charset="-122"/>
                <a:cs typeface="宋体" panose="02010600030101010101" pitchFamily="2" charset="-122"/>
              </a:rPr>
              <a:t>x</a:t>
            </a:r>
            <a:r>
              <a:rPr lang="zh-CN" altLang="en-US" sz="2000" b="0" u="none">
                <a:latin typeface="宋体" panose="02010600030101010101" pitchFamily="2" charset="-122"/>
                <a:ea typeface="宋体" panose="02010600030101010101" pitchFamily="2" charset="-122"/>
                <a:cs typeface="宋体" panose="02010600030101010101" pitchFamily="2" charset="-122"/>
              </a:rPr>
              <a:t>轴方向为</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20.1m</a:t>
            </a:r>
            <a:r>
              <a:rPr lang="zh-CN" altLang="en-US" sz="2000" b="0" u="none">
                <a:latin typeface="宋体" panose="02010600030101010101" pitchFamily="2" charset="-122"/>
                <a:ea typeface="宋体" panose="02010600030101010101" pitchFamily="2" charset="-122"/>
                <a:cs typeface="宋体" panose="02010600030101010101" pitchFamily="2" charset="-122"/>
              </a:rPr>
              <a:t>，</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y</a:t>
            </a:r>
            <a:r>
              <a:rPr lang="zh-CN" altLang="en-US" sz="2000" b="0" u="none">
                <a:latin typeface="宋体" panose="02010600030101010101" pitchFamily="2" charset="-122"/>
                <a:ea typeface="宋体" panose="02010600030101010101" pitchFamily="2" charset="-122"/>
                <a:cs typeface="宋体" panose="02010600030101010101" pitchFamily="2" charset="-122"/>
              </a:rPr>
              <a:t>轴方向的偏差为</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1m</a:t>
            </a:r>
            <a:r>
              <a:rPr lang="zh-CN" altLang="en-US" sz="2000" b="0" u="none">
                <a:latin typeface="宋体" panose="02010600030101010101" pitchFamily="2" charset="-122"/>
                <a:ea typeface="宋体" panose="02010600030101010101" pitchFamily="2" charset="-122"/>
                <a:cs typeface="宋体" panose="02010600030101010101" pitchFamily="2" charset="-122"/>
              </a:rPr>
              <a:t>左右，角度为</a:t>
            </a:r>
            <a:r>
              <a:rPr lang="en-US" altLang="zh-CN" sz="2000" b="0" u="none">
                <a:latin typeface="Times New Roman" panose="02020603050405020304" pitchFamily="2" charset="0"/>
                <a:ea typeface="Times New Roman" panose="02020603050405020304" pitchFamily="2" charset="0"/>
                <a:cs typeface="Times New Roman" panose="02020603050405020304" pitchFamily="2" charset="0"/>
              </a:rPr>
              <a:t>10</a:t>
            </a:r>
            <a:r>
              <a:rPr lang="en-US" altLang="zh-CN" sz="2000" b="0" u="none">
                <a:latin typeface="宋体" panose="02010600030101010101" pitchFamily="2" charset="-122"/>
                <a:ea typeface="宋体" panose="02010600030101010101" pitchFamily="2" charset="-122"/>
                <a:cs typeface="宋体" panose="02010600030101010101" pitchFamily="2" charset="-122"/>
              </a:rPr>
              <a:t>°</a:t>
            </a:r>
            <a:r>
              <a:rPr lang="zh-CN" altLang="en-US" sz="2000" b="0" u="none">
                <a:latin typeface="宋体" panose="02010600030101010101" pitchFamily="2" charset="-122"/>
                <a:ea typeface="宋体" panose="02010600030101010101" pitchFamily="2" charset="-122"/>
                <a:cs typeface="宋体" panose="02010600030101010101" pitchFamily="2" charset="-122"/>
              </a:rPr>
              <a:t>左右</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5183505" y="2460625"/>
            <a:ext cx="2684145" cy="457200"/>
          </a:xfrm>
          <a:prstGeom prst="rect">
            <a:avLst/>
          </a:prstGeom>
          <a:solidFill>
            <a:srgbClr val="002060"/>
          </a:solidFill>
          <a:effectLst>
            <a:glow rad="139700">
              <a:schemeClr val="accent2">
                <a:satMod val="175000"/>
                <a:alpha val="40000"/>
              </a:schemeClr>
            </a:glow>
            <a:outerShdw blurRad="609600" dist="152400" dir="18900000" algn="bl" rotWithShape="0">
              <a:srgbClr val="FFFF00">
                <a:alpha val="40000"/>
              </a:srgbClr>
            </a:outerShdw>
          </a:effectLst>
        </p:spPr>
        <p:txBody>
          <a:bodyPr wrap="square" rtlCol="0">
            <a:spAutoFit/>
          </a:bodyPr>
          <a:p>
            <a:r>
              <a:rPr lang="zh-CN" altLang="en-US" sz="2400"/>
              <a:t>加载地图进行修正</a:t>
            </a:r>
            <a:endParaRPr lang="zh-CN" altLang="en-US" sz="2400"/>
          </a:p>
        </p:txBody>
      </p:sp>
    </p:spTree>
  </p:cSld>
  <p:clrMapOvr>
    <a:masterClrMapping/>
  </p:clrMapOvr>
  <p:transition>
    <p:newsfla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软件设计</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2.2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28" name="组合 12(向天歌演示原创免费模板：www.TopPPT.cn)"/>
            <p:cNvGrpSpPr/>
            <p:nvPr/>
          </p:nvGrpSpPr>
          <p:grpSpPr>
            <a:xfrm>
              <a:off x="4784" y="1097"/>
              <a:ext cx="8094" cy="865"/>
              <a:chOff x="4348558" y="2377755"/>
              <a:chExt cx="5139621" cy="549376"/>
            </a:xfrm>
          </p:grpSpPr>
          <p:sp>
            <p:nvSpPr>
              <p:cNvPr id="29"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
        <p:nvSpPr>
          <p:cNvPr id="3" name="文本框 2"/>
          <p:cNvSpPr txBox="1"/>
          <p:nvPr/>
        </p:nvSpPr>
        <p:spPr>
          <a:xfrm>
            <a:off x="1493520" y="2400300"/>
            <a:ext cx="10074275" cy="396240"/>
          </a:xfrm>
          <a:prstGeom prst="rect">
            <a:avLst/>
          </a:prstGeom>
          <a:noFill/>
          <a:ln w="9525">
            <a:noFill/>
          </a:ln>
        </p:spPr>
        <p:txBody>
          <a:bodyPr wrap="square">
            <a:spAutoFit/>
          </a:bodyPr>
          <a:p>
            <a:pPr marL="0" indent="0" algn="l"/>
            <a:r>
              <a:rPr lang="en-US" altLang="zh-CN" sz="2000" b="0" u="none">
                <a:latin typeface="Times New Roman" panose="02020603050405020304" pitchFamily="2" charset="0"/>
                <a:ea typeface="宋体" panose="02010600030101010101" pitchFamily="2" charset="-122"/>
                <a:cs typeface="宋体" panose="02010600030101010101" pitchFamily="2" charset="-122"/>
              </a:rPr>
              <a:t>Qt</a:t>
            </a:r>
            <a:r>
              <a:rPr lang="zh-CN" altLang="en-US" sz="2000" b="0" u="none">
                <a:latin typeface="宋体" panose="02010600030101010101" pitchFamily="2" charset="-122"/>
                <a:ea typeface="宋体" panose="02010600030101010101" pitchFamily="2" charset="-122"/>
                <a:cs typeface="宋体" panose="02010600030101010101" pitchFamily="2" charset="-122"/>
              </a:rPr>
              <a:t>设计四个模块：启动项模块、机器人运行状态反馈模块、</a:t>
            </a:r>
            <a:r>
              <a:rPr lang="en-US" altLang="zh-CN" sz="2000" b="0" u="none">
                <a:latin typeface="Times New Roman" panose="02020603050405020304" pitchFamily="2" charset="0"/>
                <a:ea typeface="宋体" panose="02010600030101010101" pitchFamily="2" charset="-122"/>
                <a:cs typeface="宋体" panose="02010600030101010101" pitchFamily="2" charset="-122"/>
              </a:rPr>
              <a:t>SLAM</a:t>
            </a:r>
            <a:r>
              <a:rPr lang="zh-CN" altLang="en-US" sz="2000" b="0" u="none">
                <a:latin typeface="宋体" panose="02010600030101010101" pitchFamily="2" charset="-122"/>
                <a:ea typeface="宋体" panose="02010600030101010101" pitchFamily="2" charset="-122"/>
                <a:cs typeface="宋体" panose="02010600030101010101" pitchFamily="2" charset="-122"/>
              </a:rPr>
              <a:t>建图模块以及导航模块</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pic>
        <p:nvPicPr>
          <p:cNvPr id="35" name="图片 2"/>
          <p:cNvPicPr>
            <a:picLocks noChangeAspect="1"/>
          </p:cNvPicPr>
          <p:nvPr/>
        </p:nvPicPr>
        <p:blipFill>
          <a:blip r:embed="rId2"/>
          <a:stretch>
            <a:fillRect/>
          </a:stretch>
        </p:blipFill>
        <p:spPr>
          <a:xfrm>
            <a:off x="3463608" y="2796223"/>
            <a:ext cx="5263859" cy="3600000"/>
          </a:xfrm>
          <a:prstGeom prst="rect">
            <a:avLst/>
          </a:prstGeom>
          <a:noFill/>
          <a:ln w="9525">
            <a:noFill/>
          </a:ln>
        </p:spPr>
      </p:pic>
      <p:pic>
        <p:nvPicPr>
          <p:cNvPr id="46" name="图片 3"/>
          <p:cNvPicPr>
            <a:picLocks noChangeAspect="1"/>
          </p:cNvPicPr>
          <p:nvPr/>
        </p:nvPicPr>
        <p:blipFill>
          <a:blip r:embed="rId3"/>
          <a:stretch>
            <a:fillRect/>
          </a:stretch>
        </p:blipFill>
        <p:spPr>
          <a:xfrm>
            <a:off x="3460433" y="2796223"/>
            <a:ext cx="5267034" cy="3600000"/>
          </a:xfrm>
          <a:prstGeom prst="rect">
            <a:avLst/>
          </a:prstGeom>
          <a:noFill/>
          <a:ln w="9525">
            <a:noFill/>
          </a:ln>
        </p:spPr>
      </p:pic>
      <p:pic>
        <p:nvPicPr>
          <p:cNvPr id="54" name="图片 4"/>
          <p:cNvPicPr>
            <a:picLocks noChangeAspect="1"/>
          </p:cNvPicPr>
          <p:nvPr/>
        </p:nvPicPr>
        <p:blipFill>
          <a:blip r:embed="rId4"/>
          <a:stretch>
            <a:fillRect/>
          </a:stretch>
        </p:blipFill>
        <p:spPr>
          <a:xfrm>
            <a:off x="3428365" y="2796223"/>
            <a:ext cx="5299581" cy="3600000"/>
          </a:xfrm>
          <a:prstGeom prst="rect">
            <a:avLst/>
          </a:prstGeom>
          <a:noFill/>
          <a:ln w="9525">
            <a:noFill/>
          </a:ln>
        </p:spPr>
      </p:pic>
      <p:pic>
        <p:nvPicPr>
          <p:cNvPr id="55" name="图片 5"/>
          <p:cNvPicPr>
            <a:picLocks noChangeAspect="1"/>
          </p:cNvPicPr>
          <p:nvPr/>
        </p:nvPicPr>
        <p:blipFill>
          <a:blip r:embed="rId5"/>
          <a:stretch>
            <a:fillRect/>
          </a:stretch>
        </p:blipFill>
        <p:spPr>
          <a:xfrm>
            <a:off x="3292475" y="2796223"/>
            <a:ext cx="5286880" cy="3600000"/>
          </a:xfrm>
          <a:prstGeom prst="rect">
            <a:avLst/>
          </a:prstGeom>
          <a:noFill/>
          <a:ln w="9525">
            <a:noFill/>
          </a:ln>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checkerboard(across)">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nodeType="clickEffect">
                                  <p:stCondLst>
                                    <p:cond delay="0"/>
                                  </p:stCondLst>
                                  <p:childTnLst>
                                    <p:animEffect transition="out" filter="checkerboard(across)">
                                      <p:cBhvr>
                                        <p:cTn id="14" dur="500"/>
                                        <p:tgtEl>
                                          <p:spTgt spid="46"/>
                                        </p:tgtEl>
                                      </p:cBhvr>
                                    </p:animEffect>
                                    <p:set>
                                      <p:cBhvr>
                                        <p:cTn id="15" dur="1" fill="hold">
                                          <p:stCondLst>
                                            <p:cond delay="499"/>
                                          </p:stCondLst>
                                        </p:cTn>
                                        <p:tgtEl>
                                          <p:spTgt spid="46"/>
                                        </p:tgtEl>
                                        <p:attrNameLst>
                                          <p:attrName>style.visibility</p:attrName>
                                        </p:attrNameLst>
                                      </p:cBhvr>
                                      <p:to>
                                        <p:strVal val="hidden"/>
                                      </p:to>
                                    </p:set>
                                  </p:childTnLst>
                                </p:cTn>
                              </p:par>
                              <p:par>
                                <p:cTn id="16" presetID="5" presetClass="entr" presetSubtype="10"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checkerboard(across)">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xit" presetSubtype="10" fill="hold" nodeType="clickEffect">
                                  <p:stCondLst>
                                    <p:cond delay="0"/>
                                  </p:stCondLst>
                                  <p:childTnLst>
                                    <p:animEffect transition="out" filter="checkerboard(across)">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par>
                                <p:cTn id="24" presetID="5" presetClass="entr" presetSubtype="1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checkerboard(across)">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8094" cy="865"/>
              <a:chOff x="4348558" y="2377755"/>
              <a:chExt cx="5139621" cy="549376"/>
            </a:xfrm>
          </p:grpSpPr>
          <p:sp>
            <p:nvSpPr>
              <p:cNvPr id="30744"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9" name="组合 18"/>
          <p:cNvGrpSpPr/>
          <p:nvPr/>
        </p:nvGrpSpPr>
        <p:grpSpPr>
          <a:xfrm>
            <a:off x="1905635" y="2115820"/>
            <a:ext cx="5695950" cy="596900"/>
            <a:chOff x="5864" y="3360"/>
            <a:chExt cx="8970" cy="940"/>
          </a:xfrm>
        </p:grpSpPr>
        <p:pic>
          <p:nvPicPr>
            <p:cNvPr id="4" name="图片 16(向天歌演示原创免费模板：www.TopPPT.cn)"/>
            <p:cNvPicPr>
              <a:picLocks noChangeAspect="1"/>
            </p:cNvPicPr>
            <p:nvPr/>
          </p:nvPicPr>
          <p:blipFill>
            <a:blip r:embed="rId2"/>
            <a:stretch>
              <a:fillRect/>
            </a:stretch>
          </p:blipFill>
          <p:spPr>
            <a:xfrm>
              <a:off x="5864" y="3360"/>
              <a:ext cx="940" cy="940"/>
            </a:xfrm>
            <a:prstGeom prst="rect">
              <a:avLst/>
            </a:prstGeom>
            <a:noFill/>
            <a:ln w="9525">
              <a:noFill/>
            </a:ln>
          </p:spPr>
        </p:pic>
        <p:grpSp>
          <p:nvGrpSpPr>
            <p:cNvPr id="7" name="组合 20(向天歌演示原创免费模板：www.TopPPT.cn)"/>
            <p:cNvGrpSpPr/>
            <p:nvPr/>
          </p:nvGrpSpPr>
          <p:grpSpPr>
            <a:xfrm>
              <a:off x="7216" y="3415"/>
              <a:ext cx="7618" cy="865"/>
              <a:chOff x="4348558" y="2377755"/>
              <a:chExt cx="4836619" cy="549336"/>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运动学和静力学分析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rPr>
                  <a:t>一</a:t>
                </a:r>
                <a:endParaRPr lang="zh-CN" altLang="en-US" sz="2800" dirty="0">
                  <a:solidFill>
                    <a:srgbClr val="0070C0"/>
                  </a:solidFill>
                  <a:latin typeface="微软雅黑" panose="020B0503020204020204" pitchFamily="2" charset="-122"/>
                  <a:ea typeface="微软雅黑" panose="020B0503020204020204" pitchFamily="2" charset="-122"/>
                </a:endParaRPr>
              </a:p>
            </p:txBody>
          </p:sp>
        </p:grpSp>
      </p:grpSp>
      <p:grpSp>
        <p:nvGrpSpPr>
          <p:cNvPr id="20" name="组合 19"/>
          <p:cNvGrpSpPr/>
          <p:nvPr/>
        </p:nvGrpSpPr>
        <p:grpSpPr>
          <a:xfrm>
            <a:off x="1905635" y="3653790"/>
            <a:ext cx="5298440" cy="617260"/>
            <a:chOff x="5901" y="5060"/>
            <a:chExt cx="8344" cy="972"/>
          </a:xfrm>
        </p:grpSpPr>
        <p:pic>
          <p:nvPicPr>
            <p:cNvPr id="5" name="图片 17(向天歌演示原创免费模板：www.TopPPT.cn)"/>
            <p:cNvPicPr>
              <a:picLocks noChangeAspect="1"/>
            </p:cNvPicPr>
            <p:nvPr/>
          </p:nvPicPr>
          <p:blipFill>
            <a:blip r:embed="rId3"/>
            <a:stretch>
              <a:fillRect/>
            </a:stretch>
          </p:blipFill>
          <p:spPr>
            <a:xfrm>
              <a:off x="5901" y="5060"/>
              <a:ext cx="865" cy="867"/>
            </a:xfrm>
            <a:prstGeom prst="rect">
              <a:avLst/>
            </a:prstGeom>
            <a:noFill/>
            <a:ln w="9525">
              <a:noFill/>
            </a:ln>
          </p:spPr>
        </p:pic>
        <p:grpSp>
          <p:nvGrpSpPr>
            <p:cNvPr id="10" name="组合 23(向天歌演示原创免费模板：www.TopPPT.cn)"/>
            <p:cNvGrpSpPr/>
            <p:nvPr/>
          </p:nvGrpSpPr>
          <p:grpSpPr>
            <a:xfrm>
              <a:off x="7216" y="5167"/>
              <a:ext cx="7029" cy="865"/>
              <a:chOff x="4348558" y="2377755"/>
              <a:chExt cx="4463010" cy="549336"/>
            </a:xfrm>
          </p:grpSpPr>
          <p:sp>
            <p:nvSpPr>
              <p:cNvPr id="11" name="TextBox 19(向天歌演示原创免费模板：www.TopPPT.cn)"/>
              <p:cNvSpPr txBox="1"/>
              <p:nvPr/>
            </p:nvSpPr>
            <p:spPr>
              <a:xfrm>
                <a:off x="5005088" y="2377755"/>
                <a:ext cx="3806480"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控制系统的搭建</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2"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rPr>
                  <a:t>二</a:t>
                </a:r>
                <a:endParaRPr lang="zh-CN" altLang="en-US" sz="2800" dirty="0">
                  <a:solidFill>
                    <a:srgbClr val="0070C0"/>
                  </a:solidFill>
                  <a:latin typeface="微软雅黑" panose="020B0503020204020204" pitchFamily="2" charset="-122"/>
                  <a:ea typeface="微软雅黑" panose="020B0503020204020204" pitchFamily="2" charset="-122"/>
                </a:endParaRPr>
              </a:p>
            </p:txBody>
          </p:sp>
        </p:grpSp>
      </p:grpSp>
      <p:grpSp>
        <p:nvGrpSpPr>
          <p:cNvPr id="21" name="组合 20"/>
          <p:cNvGrpSpPr/>
          <p:nvPr/>
        </p:nvGrpSpPr>
        <p:grpSpPr>
          <a:xfrm>
            <a:off x="1905635" y="5212715"/>
            <a:ext cx="5491480" cy="549315"/>
            <a:chOff x="5921" y="6730"/>
            <a:chExt cx="8648" cy="865"/>
          </a:xfrm>
        </p:grpSpPr>
        <p:pic>
          <p:nvPicPr>
            <p:cNvPr id="6" name="图片 18(向天歌演示原创免费模板：www.TopPPT.cn)"/>
            <p:cNvPicPr>
              <a:picLocks noChangeAspect="1"/>
            </p:cNvPicPr>
            <p:nvPr/>
          </p:nvPicPr>
          <p:blipFill>
            <a:blip r:embed="rId4"/>
            <a:stretch>
              <a:fillRect/>
            </a:stretch>
          </p:blipFill>
          <p:spPr>
            <a:xfrm>
              <a:off x="5921" y="6730"/>
              <a:ext cx="825" cy="825"/>
            </a:xfrm>
            <a:prstGeom prst="rect">
              <a:avLst/>
            </a:prstGeom>
            <a:noFill/>
            <a:ln w="9525">
              <a:noFill/>
            </a:ln>
          </p:spPr>
        </p:pic>
        <p:grpSp>
          <p:nvGrpSpPr>
            <p:cNvPr id="13" name="组合 26(向天歌演示原创免费模板：www.TopPPT.cn)"/>
            <p:cNvGrpSpPr/>
            <p:nvPr/>
          </p:nvGrpSpPr>
          <p:grpSpPr>
            <a:xfrm>
              <a:off x="7216" y="6730"/>
              <a:ext cx="7353" cy="865"/>
              <a:chOff x="4348558" y="2377755"/>
              <a:chExt cx="4668372" cy="549336"/>
            </a:xfrm>
          </p:grpSpPr>
          <p:sp>
            <p:nvSpPr>
              <p:cNvPr id="14" name="TextBox 19(向天歌演示原创免费模板：www.TopPPT.cn)"/>
              <p:cNvSpPr txBox="1"/>
              <p:nvPr/>
            </p:nvSpPr>
            <p:spPr>
              <a:xfrm>
                <a:off x="5005038" y="2377755"/>
                <a:ext cx="4011892"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r>
                  <a:rPr lang="zh-CN" altLang="en-US" sz="2800" dirty="0">
                    <a:solidFill>
                      <a:srgbClr val="0070C0"/>
                    </a:solidFill>
                    <a:latin typeface="Times New Roman" panose="02020603050405020304" pitchFamily="2" charset="0"/>
                    <a:ea typeface="微软雅黑" panose="020B0503020204020204" pitchFamily="2" charset="-122"/>
                  </a:rPr>
                  <a:t>和</a:t>
                </a:r>
                <a:r>
                  <a:rPr lang="en-US" altLang="zh-CN" sz="2800" dirty="0">
                    <a:solidFill>
                      <a:srgbClr val="0070C0"/>
                    </a:solidFill>
                    <a:latin typeface="Times New Roman" panose="02020603050405020304" pitchFamily="2" charset="0"/>
                    <a:ea typeface="微软雅黑" panose="020B0503020204020204" pitchFamily="2" charset="-122"/>
                  </a:rPr>
                  <a:t>ROS</a:t>
                </a:r>
                <a:r>
                  <a:rPr lang="zh-CN" altLang="en-US" sz="2800" dirty="0">
                    <a:solidFill>
                      <a:srgbClr val="0070C0"/>
                    </a:solidFill>
                    <a:latin typeface="Times New Roman" panose="02020603050405020304" pitchFamily="2" charset="0"/>
                    <a:ea typeface="微软雅黑" panose="020B0503020204020204" pitchFamily="2" charset="-122"/>
                  </a:rPr>
                  <a:t>导航</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5"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rPr>
                  <a:t>三</a:t>
                </a:r>
                <a:endParaRPr lang="zh-CN" altLang="en-US" sz="2800" dirty="0">
                  <a:solidFill>
                    <a:srgbClr val="0070C0"/>
                  </a:solidFill>
                  <a:latin typeface="微软雅黑" panose="020B0503020204020204" pitchFamily="2" charset="-122"/>
                  <a:ea typeface="微软雅黑" panose="020B0503020204020204" pitchFamily="2" charset="-122"/>
                </a:endParaRPr>
              </a:p>
            </p:txBody>
          </p:sp>
        </p:grpSp>
      </p:grpSp>
      <p:sp>
        <p:nvSpPr>
          <p:cNvPr id="3" name="文本框 2"/>
          <p:cNvSpPr txBox="1"/>
          <p:nvPr/>
        </p:nvSpPr>
        <p:spPr>
          <a:xfrm>
            <a:off x="2930525" y="3107055"/>
            <a:ext cx="4273550" cy="2651760"/>
          </a:xfrm>
          <a:prstGeom prst="rect">
            <a:avLst/>
          </a:prstGeom>
          <a:noFill/>
        </p:spPr>
        <p:txBody>
          <a:bodyPr wrap="square" rtlCol="0">
            <a:spAutoFit/>
          </a:bodyPr>
          <a:p>
            <a:r>
              <a:rPr lang="zh-CN" altLang="en-US" sz="2400">
                <a:solidFill>
                  <a:srgbClr val="FFC000"/>
                </a:solidFill>
              </a:rPr>
              <a:t>图优化</a:t>
            </a:r>
            <a:r>
              <a:rPr lang="en-US" altLang="zh-CN" sz="2400">
                <a:solidFill>
                  <a:srgbClr val="FFC000"/>
                </a:solidFill>
                <a:latin typeface="Times New Roman" panose="02020603050405020304" pitchFamily="2" charset="0"/>
              </a:rPr>
              <a:t>SLAM</a:t>
            </a:r>
            <a:endParaRPr lang="en-US" altLang="zh-CN" sz="2400">
              <a:solidFill>
                <a:srgbClr val="FFC000"/>
              </a:solidFill>
              <a:latin typeface="Times New Roman" panose="02020603050405020304" pitchFamily="2" charset="0"/>
            </a:endParaRPr>
          </a:p>
          <a:p>
            <a:endParaRPr lang="zh-CN" altLang="en-US" sz="2400">
              <a:solidFill>
                <a:srgbClr val="FFC000"/>
              </a:solidFill>
            </a:endParaRPr>
          </a:p>
          <a:p>
            <a:r>
              <a:rPr lang="zh-CN" altLang="en-US" sz="2400">
                <a:solidFill>
                  <a:srgbClr val="FFC000"/>
                </a:solidFill>
              </a:rPr>
              <a:t>特征提取算法及实验结果</a:t>
            </a:r>
            <a:endParaRPr lang="zh-CN" altLang="en-US" sz="2400">
              <a:solidFill>
                <a:srgbClr val="FFC000"/>
              </a:solidFill>
            </a:endParaRPr>
          </a:p>
          <a:p>
            <a:endParaRPr lang="zh-CN" altLang="en-US" sz="2400">
              <a:solidFill>
                <a:srgbClr val="FFC000"/>
              </a:solidFill>
            </a:endParaRPr>
          </a:p>
          <a:p>
            <a:r>
              <a:rPr lang="zh-CN" altLang="en-US" sz="2400">
                <a:solidFill>
                  <a:srgbClr val="FFC000"/>
                </a:solidFill>
              </a:rPr>
              <a:t>基于</a:t>
            </a:r>
            <a:r>
              <a:rPr lang="en-US" altLang="zh-CN" sz="2400">
                <a:solidFill>
                  <a:srgbClr val="FFC000"/>
                </a:solidFill>
                <a:latin typeface="Times New Roman" panose="02020603050405020304" pitchFamily="2" charset="0"/>
              </a:rPr>
              <a:t>SLAM</a:t>
            </a:r>
            <a:r>
              <a:rPr lang="zh-CN" altLang="en-US" sz="2400">
                <a:solidFill>
                  <a:srgbClr val="FFC000"/>
                </a:solidFill>
              </a:rPr>
              <a:t>地图的导航</a:t>
            </a:r>
            <a:endParaRPr lang="zh-CN" altLang="en-US" sz="2400">
              <a:solidFill>
                <a:srgbClr val="FFC000"/>
              </a:solidFill>
            </a:endParaRPr>
          </a:p>
          <a:p>
            <a:endParaRPr lang="zh-CN" altLang="en-US" sz="2400">
              <a:solidFill>
                <a:srgbClr val="FFC000"/>
              </a:solidFill>
            </a:endParaRPr>
          </a:p>
          <a:p>
            <a:endParaRPr lang="zh-CN" altLang="en-US" sz="2400">
              <a:solidFill>
                <a:srgbClr val="FFC000"/>
              </a:solidFill>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1+ppt_h/2"/>
                                          </p:val>
                                        </p:tav>
                                      </p:tavLst>
                                    </p:anim>
                                    <p:set>
                                      <p:cBhvr>
                                        <p:cTn id="8" dur="1" fill="hold">
                                          <p:stCondLst>
                                            <p:cond delay="499"/>
                                          </p:stCondLst>
                                        </p:cTn>
                                        <p:tgtEl>
                                          <p:spTgt spid="19"/>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0"/>
                                        </p:tgtEl>
                                        <p:attrNameLst>
                                          <p:attrName>ppt_x</p:attrName>
                                        </p:attrNameLst>
                                      </p:cBhvr>
                                      <p:tavLst>
                                        <p:tav tm="0">
                                          <p:val>
                                            <p:strVal val="ppt_x"/>
                                          </p:val>
                                        </p:tav>
                                        <p:tav tm="100000">
                                          <p:val>
                                            <p:strVal val="ppt_x"/>
                                          </p:val>
                                        </p:tav>
                                      </p:tavLst>
                                    </p:anim>
                                    <p:anim calcmode="lin" valueType="num">
                                      <p:cBhvr additive="base">
                                        <p:cTn id="11" dur="500"/>
                                        <p:tgtEl>
                                          <p:spTgt spid="20"/>
                                        </p:tgtEl>
                                        <p:attrNameLst>
                                          <p:attrName>ppt_y</p:attrName>
                                        </p:attrNameLst>
                                      </p:cBhvr>
                                      <p:tavLst>
                                        <p:tav tm="0">
                                          <p:val>
                                            <p:strVal val="ppt_y"/>
                                          </p:val>
                                        </p:tav>
                                        <p:tav tm="100000">
                                          <p:val>
                                            <p:strVal val="1+ppt_h/2"/>
                                          </p:val>
                                        </p:tav>
                                      </p:tavLst>
                                    </p:anim>
                                    <p:set>
                                      <p:cBhvr>
                                        <p:cTn id="12" dur="1" fill="hold">
                                          <p:stCondLst>
                                            <p:cond delay="499"/>
                                          </p:stCondLst>
                                        </p:cTn>
                                        <p:tgtEl>
                                          <p:spTgt spid="20"/>
                                        </p:tgtEl>
                                        <p:attrNameLst>
                                          <p:attrName>style.visibility</p:attrName>
                                        </p:attrNameLst>
                                      </p:cBhvr>
                                      <p:to>
                                        <p:strVal val="hidden"/>
                                      </p:to>
                                    </p:set>
                                  </p:childTnLst>
                                </p:cTn>
                              </p:par>
                              <p:par>
                                <p:cTn id="13" presetID="0" presetClass="path" presetSubtype="0" accel="50000" decel="50000" fill="hold" nodeType="withEffect">
                                  <p:stCondLst>
                                    <p:cond delay="0"/>
                                  </p:stCondLst>
                                  <p:childTnLst>
                                    <p:animMotion origin="layout" path="M 0.000000 -0.041667 L 0.000000 -0.444445 " pathEditMode="relative" rAng="0" ptsTypes="">
                                      <p:cBhvr>
                                        <p:cTn id="14" dur="500" fill="hold"/>
                                        <p:tgtEl>
                                          <p:spTgt spid="21"/>
                                        </p:tgtEl>
                                        <p:attrNameLst>
                                          <p:attrName>ppt_x</p:attrName>
                                          <p:attrName>ppt_y</p:attrName>
                                        </p:attrNameLst>
                                      </p:cBhvr>
                                      <p:rCtr x="0" y="-201"/>
                                    </p:animMotion>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2" name="文本框 1"/>
          <p:cNvSpPr txBox="1"/>
          <p:nvPr/>
        </p:nvSpPr>
        <p:spPr>
          <a:xfrm>
            <a:off x="3246755" y="3004185"/>
            <a:ext cx="6111875" cy="1920240"/>
          </a:xfrm>
          <a:prstGeom prst="rect">
            <a:avLst/>
          </a:prstGeom>
          <a:noFill/>
        </p:spPr>
        <p:txBody>
          <a:bodyPr wrap="square" rtlCol="0">
            <a:spAutoFit/>
          </a:bodyPr>
          <a:p>
            <a:r>
              <a:rPr lang="zh-CN" altLang="en-US" sz="2400">
                <a:latin typeface="Times New Roman" panose="02020603050405020304" pitchFamily="2" charset="0"/>
              </a:rPr>
              <a:t>SLAM</a:t>
            </a:r>
            <a:r>
              <a:rPr lang="zh-CN" altLang="en-US" sz="2400">
                <a:latin typeface="Times New Roman" panose="02020603050405020304" pitchFamily="2" charset="0"/>
                <a:cs typeface="+mn-ea"/>
              </a:rPr>
              <a:t>可以通过多种方法实现，首先其可以在多种不同的硬件上实现。其次，SLAM更像是一个概念而不是一个算法。SLAM技术包含了许多步骤，其中的每一个步骤均可以使用不同的算法实现。</a:t>
            </a:r>
            <a:endParaRPr lang="zh-CN" altLang="en-US" sz="2400">
              <a:latin typeface="Times New Roman" panose="02020603050405020304" pitchFamily="2" charset="0"/>
              <a:cs typeface="+mn-ea"/>
            </a:endParaRPr>
          </a:p>
        </p:txBody>
      </p:sp>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Tree>
  </p:cSld>
  <p:clrMapOvr>
    <a:masterClrMapping/>
  </p:clrMapOvr>
  <p:transition>
    <p:newsfla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24685" y="696278"/>
            <a:ext cx="6271895" cy="554990"/>
            <a:chOff x="3001" y="1097"/>
            <a:chExt cx="9877"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8094" cy="865"/>
              <a:chOff x="4348558" y="2377755"/>
              <a:chExt cx="5139621" cy="549336"/>
            </a:xfrm>
          </p:grpSpPr>
          <p:sp>
            <p:nvSpPr>
              <p:cNvPr id="30744" name="TextBox 19(向天歌演示原创免费模板：www.TopPPT.cn)"/>
              <p:cNvSpPr txBox="1"/>
              <p:nvPr/>
            </p:nvSpPr>
            <p:spPr>
              <a:xfrm>
                <a:off x="5005139" y="2377755"/>
                <a:ext cx="4483040"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Times New Roman" panose="02020603050405020304" pitchFamily="2" charset="0"/>
                    <a:ea typeface="微软雅黑" panose="020B0503020204020204" pitchFamily="2" charset="-122"/>
                  </a:rPr>
                  <a:t>主要研究内容及工作进度</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一</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aphicFrame>
        <p:nvGraphicFramePr>
          <p:cNvPr id="4" name="表格 3"/>
          <p:cNvGraphicFramePr/>
          <p:nvPr/>
        </p:nvGraphicFramePr>
        <p:xfrm>
          <a:off x="1122680" y="1896745"/>
          <a:ext cx="10497185" cy="4150360"/>
        </p:xfrm>
        <a:graphic>
          <a:graphicData uri="http://schemas.openxmlformats.org/drawingml/2006/table">
            <a:tbl>
              <a:tblPr firstRow="1" bandRow="1">
                <a:tableStyleId>{AF606853-7671-496A-8E4F-DF71F8EC918B}</a:tableStyleId>
              </a:tblPr>
              <a:tblGrid>
                <a:gridCol w="2592070"/>
                <a:gridCol w="6134100"/>
                <a:gridCol w="1771015"/>
              </a:tblGrid>
              <a:tr h="914400">
                <a:tc>
                  <a:txBody>
                    <a:bodyPr/>
                    <a:p>
                      <a:pPr algn="ctr">
                        <a:buNone/>
                      </a:pPr>
                      <a:r>
                        <a:rPr lang="zh-CN" altLang="en-US" sz="2800">
                          <a:solidFill>
                            <a:schemeClr val="tx2"/>
                          </a:solidFill>
                        </a:rPr>
                        <a:t>时间</a:t>
                      </a:r>
                      <a:endParaRPr lang="zh-CN" altLang="en-US" sz="2800">
                        <a:solidFill>
                          <a:schemeClr val="tx2"/>
                        </a:solidFill>
                      </a:endParaRPr>
                    </a:p>
                  </a:txBody>
                  <a:tcPr anchor="ctr" anchorCtr="0">
                    <a:solidFill>
                      <a:srgbClr val="00B050"/>
                    </a:solidFill>
                  </a:tcPr>
                </a:tc>
                <a:tc>
                  <a:txBody>
                    <a:bodyPr/>
                    <a:p>
                      <a:pPr algn="ctr">
                        <a:buNone/>
                      </a:pPr>
                      <a:r>
                        <a:rPr lang="zh-CN" altLang="en-US" sz="2800">
                          <a:solidFill>
                            <a:schemeClr val="tx2"/>
                          </a:solidFill>
                        </a:rPr>
                        <a:t>课题进展与预期目标</a:t>
                      </a:r>
                      <a:endParaRPr lang="zh-CN" altLang="en-US" sz="2800">
                        <a:solidFill>
                          <a:schemeClr val="tx2"/>
                        </a:solidFill>
                      </a:endParaRPr>
                    </a:p>
                  </a:txBody>
                  <a:tcPr anchor="ctr" anchorCtr="0">
                    <a:solidFill>
                      <a:srgbClr val="00B050"/>
                    </a:solidFill>
                  </a:tcPr>
                </a:tc>
                <a:tc>
                  <a:txBody>
                    <a:bodyPr/>
                    <a:p>
                      <a:pPr algn="ctr">
                        <a:buNone/>
                      </a:pPr>
                      <a:r>
                        <a:rPr lang="zh-CN" altLang="en-US" sz="2800">
                          <a:solidFill>
                            <a:schemeClr val="tx2"/>
                          </a:solidFill>
                        </a:rPr>
                        <a:t>完成情况</a:t>
                      </a:r>
                      <a:endParaRPr lang="zh-CN" altLang="en-US" sz="2800">
                        <a:solidFill>
                          <a:schemeClr val="tx2"/>
                        </a:solidFill>
                      </a:endParaRPr>
                    </a:p>
                  </a:txBody>
                  <a:tcPr anchor="ctr" anchorCtr="0">
                    <a:solidFill>
                      <a:srgbClr val="00B050"/>
                    </a:solidFill>
                  </a:tcPr>
                </a:tc>
              </a:tr>
              <a:tr h="914400">
                <a:tc>
                  <a:txBody>
                    <a:bodyPr/>
                    <a:p>
                      <a:pPr algn="ctr">
                        <a:buNone/>
                      </a:pPr>
                      <a:r>
                        <a:rPr lang="en-US" altLang="zh-CN">
                          <a:latin typeface="Times New Roman" panose="02020603050405020304" pitchFamily="2" charset="0"/>
                        </a:rPr>
                        <a:t>2016.09.01--2016.09.22</a:t>
                      </a:r>
                      <a:endParaRPr lang="en-US" altLang="zh-CN">
                        <a:latin typeface="Times New Roman" panose="02020603050405020304" pitchFamily="2" charset="0"/>
                      </a:endParaRPr>
                    </a:p>
                  </a:txBody>
                  <a:tcPr anchor="ctr" anchorCtr="0"/>
                </a:tc>
                <a:tc>
                  <a:txBody>
                    <a:bodyPr/>
                    <a:p>
                      <a:pPr algn="l">
                        <a:buNone/>
                      </a:pPr>
                      <a:r>
                        <a:rPr lang="zh-CN" altLang="en-US"/>
                        <a:t>收集资料，阅读文献，确定研究内容和研究方案，完成开题报告，准备开题答辩</a:t>
                      </a:r>
                      <a:endParaRPr lang="zh-CN" altLang="en-US"/>
                    </a:p>
                  </a:txBody>
                  <a:tcPr anchor="ctr" anchorCtr="0"/>
                </a:tc>
                <a:tc>
                  <a:txBody>
                    <a:bodyPr/>
                    <a:p>
                      <a:pPr algn="ctr">
                        <a:buNone/>
                      </a:pPr>
                      <a:r>
                        <a:rPr lang="zh-CN" altLang="en-US"/>
                        <a:t>完成</a:t>
                      </a:r>
                      <a:endParaRPr lang="zh-CN" altLang="en-US"/>
                    </a:p>
                  </a:txBody>
                  <a:tcPr anchor="ctr" anchorCtr="0"/>
                </a:tc>
              </a:tr>
              <a:tr h="914400">
                <a:tc>
                  <a:txBody>
                    <a:bodyPr/>
                    <a:p>
                      <a:pPr algn="ctr">
                        <a:buNone/>
                      </a:pPr>
                      <a:r>
                        <a:rPr lang="en-US" altLang="zh-CN">
                          <a:latin typeface="Times New Roman" panose="02020603050405020304" pitchFamily="2" charset="0"/>
                        </a:rPr>
                        <a:t>2016.09.23--2016.10.31</a:t>
                      </a:r>
                      <a:endParaRPr lang="en-US" altLang="zh-CN">
                        <a:latin typeface="Times New Roman" panose="02020603050405020304" pitchFamily="2" charset="0"/>
                      </a:endParaRPr>
                    </a:p>
                  </a:txBody>
                  <a:tcPr anchor="ctr" anchorCtr="0"/>
                </a:tc>
                <a:tc>
                  <a:txBody>
                    <a:bodyPr/>
                    <a:p>
                      <a:pPr algn="l">
                        <a:buNone/>
                      </a:pPr>
                      <a:r>
                        <a:rPr>
                          <a:latin typeface="+mn-ea"/>
                        </a:rPr>
                        <a:t>建立四轮独立驱动</a:t>
                      </a:r>
                      <a:r>
                        <a:rPr>
                          <a:latin typeface="Times New Roman" panose="02020603050405020304" pitchFamily="2" charset="0"/>
                        </a:rPr>
                        <a:t>AGV</a:t>
                      </a:r>
                      <a:r>
                        <a:rPr>
                          <a:latin typeface="+mn-ea"/>
                        </a:rPr>
                        <a:t>运动模型，并对四轮独立驱动</a:t>
                      </a:r>
                      <a:r>
                        <a:rPr>
                          <a:latin typeface="Times New Roman" panose="02020603050405020304" pitchFamily="2" charset="0"/>
                        </a:rPr>
                        <a:t>AGV</a:t>
                      </a:r>
                      <a:r>
                        <a:rPr>
                          <a:latin typeface="+mn-ea"/>
                        </a:rPr>
                        <a:t>进行运动分析，以及相应的电机选型进行研究</a:t>
                      </a:r>
                      <a:endParaRPr>
                        <a:latin typeface="+mn-ea"/>
                      </a:endParaRPr>
                    </a:p>
                  </a:txBody>
                  <a:tcPr anchor="ctr" anchorCtr="0"/>
                </a:tc>
                <a:tc>
                  <a:txBody>
                    <a:bodyPr/>
                    <a:p>
                      <a:pPr algn="ctr">
                        <a:buNone/>
                      </a:pPr>
                      <a:r>
                        <a:rPr lang="zh-CN" altLang="en-US"/>
                        <a:t>完成</a:t>
                      </a:r>
                      <a:endParaRPr lang="zh-CN" altLang="en-US"/>
                    </a:p>
                  </a:txBody>
                  <a:tcPr anchor="ctr" anchorCtr="0"/>
                </a:tc>
              </a:tr>
              <a:tr h="914400">
                <a:tc>
                  <a:txBody>
                    <a:bodyPr/>
                    <a:p>
                      <a:pPr algn="ctr">
                        <a:buNone/>
                      </a:pPr>
                      <a:r>
                        <a:rPr lang="en-US" altLang="zh-CN">
                          <a:latin typeface="Times New Roman" panose="02020603050405020304" pitchFamily="2" charset="0"/>
                        </a:rPr>
                        <a:t>2016.11.01--2016.12.31</a:t>
                      </a:r>
                      <a:endParaRPr lang="en-US" altLang="zh-CN">
                        <a:latin typeface="Times New Roman" panose="02020603050405020304" pitchFamily="2" charset="0"/>
                      </a:endParaRPr>
                    </a:p>
                  </a:txBody>
                  <a:tcPr anchor="ctr" anchorCtr="0"/>
                </a:tc>
                <a:tc>
                  <a:txBody>
                    <a:bodyPr/>
                    <a:p>
                      <a:pPr algn="l">
                        <a:buNone/>
                      </a:pPr>
                      <a:r>
                        <a:rPr lang="zh-CN" altLang="en-US"/>
                        <a:t>用</a:t>
                      </a:r>
                      <a:r>
                        <a:rPr>
                          <a:latin typeface="Times New Roman" panose="02020603050405020304" pitchFamily="2" charset="0"/>
                        </a:rPr>
                        <a:t>matlab</a:t>
                      </a:r>
                      <a:r>
                        <a:rPr lang="zh-CN" altLang="en-US"/>
                        <a:t>仿真轨迹跟踪算法以及对</a:t>
                      </a:r>
                      <a:r>
                        <a:rPr>
                          <a:latin typeface="Times New Roman" panose="02020603050405020304" pitchFamily="2" charset="0"/>
                        </a:rPr>
                        <a:t>AGV</a:t>
                      </a:r>
                      <a:r>
                        <a:rPr lang="zh-CN" altLang="en-US"/>
                        <a:t>和载车板进行静力学仿真，进行轻量化设计</a:t>
                      </a:r>
                      <a:endParaRPr lang="zh-CN" altLang="en-US"/>
                    </a:p>
                  </a:txBody>
                  <a:tcPr anchor="ctr" anchorCtr="0"/>
                </a:tc>
                <a:tc>
                  <a:txBody>
                    <a:bodyPr/>
                    <a:p>
                      <a:pPr algn="ctr">
                        <a:buNone/>
                      </a:pPr>
                      <a:r>
                        <a:rPr lang="zh-CN" altLang="en-US"/>
                        <a:t>部分完成</a:t>
                      </a:r>
                      <a:endParaRPr lang="zh-CN" altLang="en-US"/>
                    </a:p>
                  </a:txBody>
                  <a:tcPr anchor="ctr" anchorCtr="0"/>
                </a:tc>
              </a:tr>
              <a:tr h="830072">
                <a:tc>
                  <a:txBody>
                    <a:bodyPr/>
                    <a:p>
                      <a:pPr algn="ctr">
                        <a:buNone/>
                      </a:pPr>
                      <a:r>
                        <a:rPr lang="en-US" altLang="zh-CN">
                          <a:latin typeface="Times New Roman" panose="02020603050405020304" pitchFamily="2" charset="0"/>
                        </a:rPr>
                        <a:t>2017.01.01--2017.02.28</a:t>
                      </a:r>
                      <a:endParaRPr lang="en-US" altLang="zh-CN">
                        <a:latin typeface="Times New Roman" panose="02020603050405020304" pitchFamily="2" charset="0"/>
                      </a:endParaRPr>
                    </a:p>
                  </a:txBody>
                  <a:tcPr anchor="ctr" anchorCtr="0"/>
                </a:tc>
                <a:tc>
                  <a:txBody>
                    <a:bodyPr/>
                    <a:p>
                      <a:pPr algn="l">
                        <a:buNone/>
                      </a:pPr>
                      <a:r>
                        <a:rPr lang="zh-CN" altLang="en-US"/>
                        <a:t>研究图优化</a:t>
                      </a:r>
                      <a:r>
                        <a:rPr>
                          <a:latin typeface="Times New Roman" panose="02020603050405020304" pitchFamily="2" charset="0"/>
                        </a:rPr>
                        <a:t>SLAM</a:t>
                      </a:r>
                      <a:r>
                        <a:rPr lang="zh-CN" altLang="en-US"/>
                        <a:t>，比较几种建图方案的优缺点，提出用二维码辅助闭环检测的思想，用</a:t>
                      </a:r>
                      <a:r>
                        <a:rPr>
                          <a:latin typeface="Times New Roman" panose="02020603050405020304" pitchFamily="2" charset="0"/>
                        </a:rPr>
                        <a:t>kartoslam</a:t>
                      </a:r>
                      <a:r>
                        <a:rPr lang="zh-CN" altLang="en-US"/>
                        <a:t>建立地图；用差速</a:t>
                      </a:r>
                      <a:r>
                        <a:rPr>
                          <a:latin typeface="Times New Roman" panose="02020603050405020304" pitchFamily="2" charset="0"/>
                        </a:rPr>
                        <a:t>AGV</a:t>
                      </a:r>
                      <a:r>
                        <a:rPr lang="zh-CN" altLang="en-US"/>
                        <a:t>将整个系统基于</a:t>
                      </a:r>
                      <a:r>
                        <a:rPr>
                          <a:latin typeface="Times New Roman" panose="02020603050405020304" pitchFamily="2" charset="0"/>
                        </a:rPr>
                        <a:t>ROS</a:t>
                      </a:r>
                      <a:r>
                        <a:rPr lang="zh-CN" altLang="en-US"/>
                        <a:t>系统下的导航调通</a:t>
                      </a:r>
                      <a:endParaRPr lang="zh-CN" altLang="en-US"/>
                    </a:p>
                  </a:txBody>
                  <a:tcPr anchor="ctr" anchorCtr="0"/>
                </a:tc>
                <a:tc>
                  <a:txBody>
                    <a:bodyPr/>
                    <a:p>
                      <a:pPr algn="ctr">
                        <a:buNone/>
                      </a:pPr>
                      <a:r>
                        <a:rPr lang="zh-CN" altLang="en-US"/>
                        <a:t>部分完成</a:t>
                      </a:r>
                      <a:endParaRPr lang="zh-CN" altLang="en-US"/>
                    </a:p>
                  </a:txBody>
                  <a:tcPr anchor="ctr" anchorCtr="0"/>
                </a:tc>
              </a:tr>
            </a:tbl>
          </a:graphicData>
        </a:graphic>
      </p:graphicFrame>
    </p:spTree>
  </p:cSld>
  <p:clrMapOvr>
    <a:masterClrMapping/>
  </p:clrMapOvr>
  <p:transition>
    <p:newsfla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2"/>
          <p:cNvPicPr>
            <a:picLocks noChangeAspect="1"/>
          </p:cNvPicPr>
          <p:nvPr/>
        </p:nvPicPr>
        <p:blipFill>
          <a:blip r:embed="rId1"/>
          <a:stretch>
            <a:fillRect/>
          </a:stretch>
        </p:blipFill>
        <p:spPr>
          <a:xfrm>
            <a:off x="6391275" y="2878138"/>
            <a:ext cx="5313045" cy="3134360"/>
          </a:xfrm>
          <a:prstGeom prst="rect">
            <a:avLst/>
          </a:prstGeom>
          <a:noFill/>
          <a:ln w="9525">
            <a:noFill/>
          </a:ln>
        </p:spPr>
      </p:pic>
      <p:sp>
        <p:nvSpPr>
          <p:cNvPr id="5" name="文本框 4"/>
          <p:cNvSpPr txBox="1"/>
          <p:nvPr/>
        </p:nvSpPr>
        <p:spPr>
          <a:xfrm>
            <a:off x="1093470" y="2569210"/>
            <a:ext cx="5126355" cy="3752215"/>
          </a:xfrm>
          <a:prstGeom prst="rect">
            <a:avLst/>
          </a:prstGeom>
          <a:noFill/>
        </p:spPr>
        <p:txBody>
          <a:bodyPr wrap="square" rtlCol="0" anchor="t">
            <a:spAutoFit/>
          </a:bodyPr>
          <a:p>
            <a:r>
              <a:rPr lang="zh-CN" altLang="en-US"/>
              <a:t> </a:t>
            </a:r>
            <a:r>
              <a:rPr lang="zh-CN" altLang="en-US" sz="2400">
                <a:latin typeface="Times New Roman" panose="02020603050405020304" pitchFamily="2" charset="0"/>
              </a:rPr>
              <a:t>1</a:t>
            </a:r>
            <a:r>
              <a:rPr lang="zh-CN" altLang="en-US" sz="2400"/>
              <a:t>. 构建图，机器人位姿当做顶点，位姿间关系当做边，这一步常常被成为前端       </a:t>
            </a:r>
            <a:endParaRPr lang="zh-CN" altLang="en-US" sz="2400"/>
          </a:p>
          <a:p>
            <a:r>
              <a:rPr lang="zh-CN" altLang="en-US" sz="2400">
                <a:latin typeface="Times New Roman" panose="02020603050405020304" pitchFamily="2" charset="0"/>
              </a:rPr>
              <a:t>2</a:t>
            </a:r>
            <a:r>
              <a:rPr lang="zh-CN" altLang="en-US" sz="2400"/>
              <a:t>. 优化图，调整机器人位姿顶点尽量满足边的约束，这一步称为后端</a:t>
            </a:r>
            <a:endParaRPr lang="zh-CN" altLang="en-US" sz="2400"/>
          </a:p>
          <a:p>
            <a:r>
              <a:rPr lang="zh-CN" altLang="en-US" sz="2400"/>
              <a:t>图优化过程：先堆积数据，机器人位姿为构建的顶点。边是位姿之间的关系，可以是编码器数据计算的位姿，也可以是通过</a:t>
            </a:r>
            <a:r>
              <a:rPr lang="zh-CN" altLang="en-US" sz="2400">
                <a:latin typeface="Times New Roman" panose="02020603050405020304" pitchFamily="2" charset="0"/>
              </a:rPr>
              <a:t>ICP</a:t>
            </a:r>
            <a:r>
              <a:rPr lang="zh-CN" altLang="en-US" sz="2400"/>
              <a:t>匹配计算出来的位姿，还可以是闭环检测的位姿关系</a:t>
            </a:r>
            <a:endParaRPr lang="zh-CN" altLang="en-US" sz="2400"/>
          </a:p>
        </p:txBody>
      </p:sp>
      <p:grpSp>
        <p:nvGrpSpPr>
          <p:cNvPr id="2" name="组合 1"/>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2"/>
            <a:stretch>
              <a:fillRect/>
            </a:stretch>
          </p:blipFill>
          <p:spPr>
            <a:xfrm>
              <a:off x="3001" y="1098"/>
              <a:ext cx="1400" cy="873"/>
            </a:xfrm>
            <a:prstGeom prst="rect">
              <a:avLst/>
            </a:prstGeom>
            <a:solidFill>
              <a:schemeClr val="accent1"/>
            </a:solidFill>
            <a:ln w="9525">
              <a:noFill/>
            </a:ln>
          </p:spPr>
        </p:pic>
        <p:grpSp>
          <p:nvGrpSpPr>
            <p:cNvPr id="10" name="组合 12(向天歌演示原创免费模板：www.TopPPT.cn)"/>
            <p:cNvGrpSpPr/>
            <p:nvPr/>
          </p:nvGrpSpPr>
          <p:grpSpPr>
            <a:xfrm>
              <a:off x="4784" y="1097"/>
              <a:ext cx="8094" cy="865"/>
              <a:chOff x="4348558" y="2377755"/>
              <a:chExt cx="5139621" cy="549376"/>
            </a:xfrm>
          </p:grpSpPr>
          <p:sp>
            <p:nvSpPr>
              <p:cNvPr id="11"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2"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3" name="组合 20(向天歌演示原创免费模板：www.TopPPT.cn)"/>
          <p:cNvGrpSpPr/>
          <p:nvPr/>
        </p:nvGrpSpPr>
        <p:grpSpPr>
          <a:xfrm rot="0">
            <a:off x="1905635" y="1642110"/>
            <a:ext cx="4837430" cy="548640"/>
            <a:chOff x="4348558" y="2377755"/>
            <a:chExt cx="4836619" cy="548661"/>
          </a:xfrm>
        </p:grpSpPr>
        <p:sp>
          <p:nvSpPr>
            <p:cNvPr id="14"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15"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Tree>
  </p:cSld>
  <p:clrMapOvr>
    <a:masterClrMapping/>
  </p:clrMapOvr>
  <p:transition>
    <p:newsfla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3856990" y="2956560"/>
            <a:ext cx="4478020" cy="1920240"/>
          </a:xfrm>
          <a:prstGeom prst="rect">
            <a:avLst/>
          </a:prstGeom>
          <a:noFill/>
        </p:spPr>
        <p:txBody>
          <a:bodyPr wrap="square" rtlCol="0">
            <a:spAutoFit/>
          </a:bodyPr>
          <a:p>
            <a:r>
              <a:rPr lang="zh-CN" altLang="en-US" sz="2400"/>
              <a:t>图优化后端就是调整如何使得机器人位姿误差最小，因此</a:t>
            </a:r>
            <a:r>
              <a:rPr lang="en-US" altLang="zh-CN" sz="2400">
                <a:latin typeface="Times New Roman" panose="02020603050405020304" pitchFamily="2" charset="0"/>
              </a:rPr>
              <a:t>SLAM</a:t>
            </a:r>
            <a:r>
              <a:rPr lang="zh-CN" altLang="en-US" sz="2400"/>
              <a:t>过程中的最优轨迹可以表示成求解机器人位姿使得误差的平方差最小</a:t>
            </a:r>
            <a:endParaRPr lang="zh-CN" altLang="en-US" sz="2400"/>
          </a:p>
        </p:txBody>
      </p:sp>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Tree>
  </p:cSld>
  <p:clrMapOvr>
    <a:masterClrMapping/>
  </p:clrMapOvr>
  <p:transition>
    <p:newsfla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a:hlinkClick r:id="" action="ppaction://ole?verb="/>
          </p:cNvPr>
          <p:cNvGraphicFramePr>
            <a:graphicFrameLocks noChangeAspect="1"/>
          </p:cNvGraphicFramePr>
          <p:nvPr/>
        </p:nvGraphicFramePr>
        <p:xfrm>
          <a:off x="3244215" y="2477135"/>
          <a:ext cx="5703570" cy="678815"/>
        </p:xfrm>
        <a:graphic>
          <a:graphicData uri="http://schemas.openxmlformats.org/presentationml/2006/ole">
            <mc:AlternateContent xmlns:mc="http://schemas.openxmlformats.org/markup-compatibility/2006">
              <mc:Choice xmlns:v="urn:schemas-microsoft-com:vml" Requires="v">
                <p:oleObj spid="_x0000_s1025" name="" r:id="rId1" imgW="2387600" imgH="355600" progId="Equation.KSEE3">
                  <p:embed/>
                </p:oleObj>
              </mc:Choice>
              <mc:Fallback>
                <p:oleObj name="" r:id="rId1" imgW="2387600" imgH="355600" progId="Equation.KSEE3">
                  <p:embed/>
                  <p:pic>
                    <p:nvPicPr>
                      <p:cNvPr id="0" name="图片 1024"/>
                      <p:cNvPicPr/>
                      <p:nvPr/>
                    </p:nvPicPr>
                    <p:blipFill>
                      <a:blip r:embed="rId2"/>
                      <a:stretch>
                        <a:fillRect/>
                      </a:stretch>
                    </p:blipFill>
                    <p:spPr>
                      <a:xfrm>
                        <a:off x="3244215" y="2477135"/>
                        <a:ext cx="5703570" cy="678815"/>
                      </a:xfrm>
                      <a:prstGeom prst="rect">
                        <a:avLst/>
                      </a:prstGeom>
                      <a:solidFill>
                        <a:srgbClr val="0070C0"/>
                      </a:solidFill>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3244215" y="3531870"/>
          <a:ext cx="2825750" cy="499110"/>
        </p:xfrm>
        <a:graphic>
          <a:graphicData uri="http://schemas.openxmlformats.org/presentationml/2006/ole">
            <mc:AlternateContent xmlns:mc="http://schemas.openxmlformats.org/markup-compatibility/2006">
              <mc:Choice xmlns:v="urn:schemas-microsoft-com:vml" Requires="v">
                <p:oleObj spid="_x0000_s1026" name="" r:id="rId3" imgW="1117600" imgH="228600" progId="Equation.KSEE3">
                  <p:embed/>
                </p:oleObj>
              </mc:Choice>
              <mc:Fallback>
                <p:oleObj name="" r:id="rId3" imgW="1117600" imgH="228600" progId="Equation.KSEE3">
                  <p:embed/>
                  <p:pic>
                    <p:nvPicPr>
                      <p:cNvPr id="0" name="图片 1025"/>
                      <p:cNvPicPr/>
                      <p:nvPr/>
                    </p:nvPicPr>
                    <p:blipFill>
                      <a:blip r:embed="rId4"/>
                      <a:stretch>
                        <a:fillRect/>
                      </a:stretch>
                    </p:blipFill>
                    <p:spPr>
                      <a:xfrm>
                        <a:off x="3244215" y="3531870"/>
                        <a:ext cx="2825750" cy="499110"/>
                      </a:xfrm>
                      <a:prstGeom prst="rect">
                        <a:avLst/>
                      </a:prstGeom>
                      <a:solidFill>
                        <a:srgbClr val="0070C0"/>
                      </a:solidFill>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3244215" y="4448810"/>
          <a:ext cx="3533140" cy="582295"/>
        </p:xfrm>
        <a:graphic>
          <a:graphicData uri="http://schemas.openxmlformats.org/presentationml/2006/ole">
            <mc:AlternateContent xmlns:mc="http://schemas.openxmlformats.org/markup-compatibility/2006">
              <mc:Choice xmlns:v="urn:schemas-microsoft-com:vml" Requires="v">
                <p:oleObj spid="_x0000_s2049" name="" r:id="rId5" imgW="1879600" imgH="330200" progId="Equation.KSEE3">
                  <p:embed/>
                </p:oleObj>
              </mc:Choice>
              <mc:Fallback>
                <p:oleObj name="" r:id="rId5" imgW="1879600" imgH="330200" progId="Equation.KSEE3">
                  <p:embed/>
                  <p:pic>
                    <p:nvPicPr>
                      <p:cNvPr id="0" name="图片 2048"/>
                      <p:cNvPicPr/>
                      <p:nvPr/>
                    </p:nvPicPr>
                    <p:blipFill>
                      <a:blip r:embed="rId6"/>
                      <a:stretch>
                        <a:fillRect/>
                      </a:stretch>
                    </p:blipFill>
                    <p:spPr>
                      <a:xfrm>
                        <a:off x="3244215" y="4448810"/>
                        <a:ext cx="3533140" cy="582295"/>
                      </a:xfrm>
                      <a:prstGeom prst="rect">
                        <a:avLst/>
                      </a:prstGeom>
                      <a:solidFill>
                        <a:srgbClr val="0070C0"/>
                      </a:solidFill>
                    </p:spPr>
                  </p:pic>
                </p:oleObj>
              </mc:Fallback>
            </mc:AlternateContent>
          </a:graphicData>
        </a:graphic>
      </p:graphicFrame>
      <p:grpSp>
        <p:nvGrpSpPr>
          <p:cNvPr id="6" name="组合 5"/>
          <p:cNvGrpSpPr/>
          <p:nvPr/>
        </p:nvGrpSpPr>
        <p:grpSpPr>
          <a:xfrm>
            <a:off x="1666240" y="5448935"/>
            <a:ext cx="5528310" cy="458470"/>
            <a:chOff x="2624" y="8581"/>
            <a:chExt cx="8706" cy="722"/>
          </a:xfrm>
        </p:grpSpPr>
        <p:sp>
          <p:nvSpPr>
            <p:cNvPr id="10" name="文本框 9"/>
            <p:cNvSpPr txBox="1"/>
            <p:nvPr/>
          </p:nvSpPr>
          <p:spPr>
            <a:xfrm>
              <a:off x="2624" y="8654"/>
              <a:ext cx="1777" cy="576"/>
            </a:xfrm>
            <a:prstGeom prst="rect">
              <a:avLst/>
            </a:prstGeom>
            <a:noFill/>
          </p:spPr>
          <p:txBody>
            <a:bodyPr wrap="square" rtlCol="0">
              <a:spAutoFit/>
            </a:bodyPr>
            <a:p>
              <a:r>
                <a:rPr lang="zh-CN" altLang="en-US"/>
                <a:t>泰勒展开</a:t>
              </a:r>
              <a:endParaRPr lang="zh-CN" altLang="en-US"/>
            </a:p>
          </p:txBody>
        </p:sp>
        <p:graphicFrame>
          <p:nvGraphicFramePr>
            <p:cNvPr id="11" name="对象 10">
              <a:hlinkClick r:id="" action="ppaction://ole?verb="/>
            </p:cNvPr>
            <p:cNvGraphicFramePr>
              <a:graphicFrameLocks noChangeAspect="1"/>
            </p:cNvGraphicFramePr>
            <p:nvPr/>
          </p:nvGraphicFramePr>
          <p:xfrm>
            <a:off x="5109" y="8581"/>
            <a:ext cx="6221" cy="722"/>
          </p:xfrm>
          <a:graphic>
            <a:graphicData uri="http://schemas.openxmlformats.org/presentationml/2006/ole">
              <mc:AlternateContent xmlns:mc="http://schemas.openxmlformats.org/markup-compatibility/2006">
                <mc:Choice xmlns:v="urn:schemas-microsoft-com:vml" Requires="v">
                  <p:oleObj spid="_x0000_s2050" name="" r:id="rId7" imgW="2806700" imgH="241300" progId="Equation.KSEE3">
                    <p:embed/>
                  </p:oleObj>
                </mc:Choice>
                <mc:Fallback>
                  <p:oleObj name="" r:id="rId7" imgW="2806700" imgH="241300" progId="Equation.KSEE3">
                    <p:embed/>
                    <p:pic>
                      <p:nvPicPr>
                        <p:cNvPr id="0" name="图片 2049"/>
                        <p:cNvPicPr/>
                        <p:nvPr/>
                      </p:nvPicPr>
                      <p:blipFill>
                        <a:blip r:embed="rId8"/>
                        <a:stretch>
                          <a:fillRect/>
                        </a:stretch>
                      </p:blipFill>
                      <p:spPr>
                        <a:xfrm>
                          <a:off x="5109" y="8581"/>
                          <a:ext cx="6221" cy="722"/>
                        </a:xfrm>
                        <a:prstGeom prst="rect">
                          <a:avLst/>
                        </a:prstGeom>
                        <a:solidFill>
                          <a:srgbClr val="0070C0"/>
                        </a:solidFill>
                      </p:spPr>
                    </p:pic>
                  </p:oleObj>
                </mc:Fallback>
              </mc:AlternateContent>
            </a:graphicData>
          </a:graphic>
        </p:graphicFrame>
      </p:grpSp>
      <p:grpSp>
        <p:nvGrpSpPr>
          <p:cNvPr id="12" name="组合 11"/>
          <p:cNvGrpSpPr/>
          <p:nvPr/>
        </p:nvGrpSpPr>
        <p:grpSpPr>
          <a:xfrm>
            <a:off x="1905635" y="696278"/>
            <a:ext cx="6271895" cy="554990"/>
            <a:chOff x="3001" y="1097"/>
            <a:chExt cx="9877" cy="874"/>
          </a:xfrm>
        </p:grpSpPr>
        <p:pic>
          <p:nvPicPr>
            <p:cNvPr id="13" name="Picture 4(向天歌演示原创免费模板：www.TopPPT.cn)" descr="E:\PPT\PPT中国风元素\水墨祥云\水墨祥云\011.jpg"/>
            <p:cNvPicPr>
              <a:picLocks noChangeAspect="1"/>
            </p:cNvPicPr>
            <p:nvPr/>
          </p:nvPicPr>
          <p:blipFill>
            <a:blip r:embed="rId9"/>
            <a:stretch>
              <a:fillRect/>
            </a:stretch>
          </p:blipFill>
          <p:spPr>
            <a:xfrm>
              <a:off x="3001" y="1098"/>
              <a:ext cx="1400" cy="873"/>
            </a:xfrm>
            <a:prstGeom prst="rect">
              <a:avLst/>
            </a:prstGeom>
            <a:solidFill>
              <a:schemeClr val="accent1"/>
            </a:solidFill>
            <a:ln w="9525">
              <a:noFill/>
            </a:ln>
          </p:spPr>
        </p:pic>
        <p:grpSp>
          <p:nvGrpSpPr>
            <p:cNvPr id="14" name="组合 12(向天歌演示原创免费模板：www.TopPPT.cn)"/>
            <p:cNvGrpSpPr/>
            <p:nvPr/>
          </p:nvGrpSpPr>
          <p:grpSpPr>
            <a:xfrm>
              <a:off x="4784" y="1097"/>
              <a:ext cx="8094" cy="865"/>
              <a:chOff x="4348558" y="2377755"/>
              <a:chExt cx="5139621" cy="549376"/>
            </a:xfrm>
          </p:grpSpPr>
          <p:sp>
            <p:nvSpPr>
              <p:cNvPr id="15"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6"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7" name="组合 20(向天歌演示原创免费模板：www.TopPPT.cn)"/>
          <p:cNvGrpSpPr/>
          <p:nvPr/>
        </p:nvGrpSpPr>
        <p:grpSpPr>
          <a:xfrm rot="0">
            <a:off x="1905635" y="1642110"/>
            <a:ext cx="4837430" cy="548640"/>
            <a:chOff x="4348558" y="2377755"/>
            <a:chExt cx="4836619" cy="548661"/>
          </a:xfrm>
        </p:grpSpPr>
        <p:sp>
          <p:nvSpPr>
            <p:cNvPr id="1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1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Tree>
  </p:cSld>
  <p:clrMapOvr>
    <a:masterClrMapping/>
  </p:clrMapOvr>
  <p:transition>
    <p:newsfla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559560" y="5657850"/>
            <a:ext cx="1478280" cy="365760"/>
          </a:xfrm>
          <a:prstGeom prst="rect">
            <a:avLst/>
          </a:prstGeom>
          <a:noFill/>
        </p:spPr>
        <p:txBody>
          <a:bodyPr wrap="square" rtlCol="0">
            <a:spAutoFit/>
          </a:bodyPr>
          <a:p>
            <a:r>
              <a:rPr lang="zh-CN" altLang="en-US"/>
              <a:t>求导可得：</a:t>
            </a:r>
            <a:endParaRPr lang="zh-CN" altLang="en-US"/>
          </a:p>
        </p:txBody>
      </p:sp>
      <p:graphicFrame>
        <p:nvGraphicFramePr>
          <p:cNvPr id="5" name="对象 4">
            <a:hlinkClick r:id="" action="ppaction://ole?verb="/>
          </p:cNvPr>
          <p:cNvGraphicFramePr>
            <a:graphicFrameLocks noChangeAspect="1"/>
          </p:cNvGraphicFramePr>
          <p:nvPr/>
        </p:nvGraphicFramePr>
        <p:xfrm>
          <a:off x="3199130" y="5601970"/>
          <a:ext cx="4446270" cy="477520"/>
        </p:xfrm>
        <a:graphic>
          <a:graphicData uri="http://schemas.openxmlformats.org/presentationml/2006/ole">
            <mc:AlternateContent xmlns:mc="http://schemas.openxmlformats.org/markup-compatibility/2006">
              <mc:Choice xmlns:v="urn:schemas-microsoft-com:vml" Requires="v">
                <p:oleObj spid="_x0000_s3075" name="" r:id="rId1" imgW="1892300" imgH="203200" progId="Equation.KSEE3">
                  <p:embed/>
                </p:oleObj>
              </mc:Choice>
              <mc:Fallback>
                <p:oleObj name="" r:id="rId1" imgW="1892300" imgH="203200" progId="Equation.KSEE3">
                  <p:embed/>
                  <p:pic>
                    <p:nvPicPr>
                      <p:cNvPr id="0" name="图片 3074"/>
                      <p:cNvPicPr/>
                      <p:nvPr/>
                    </p:nvPicPr>
                    <p:blipFill>
                      <a:blip r:embed="rId2"/>
                      <a:stretch>
                        <a:fillRect/>
                      </a:stretch>
                    </p:blipFill>
                    <p:spPr>
                      <a:xfrm>
                        <a:off x="3199130" y="5601970"/>
                        <a:ext cx="4446270" cy="477520"/>
                      </a:xfrm>
                      <a:prstGeom prst="rect">
                        <a:avLst/>
                      </a:prstGeom>
                      <a:solidFill>
                        <a:srgbClr val="0070C0"/>
                      </a:solidFill>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3199130" y="2392045"/>
          <a:ext cx="4801235" cy="1866900"/>
        </p:xfrm>
        <a:graphic>
          <a:graphicData uri="http://schemas.openxmlformats.org/presentationml/2006/ole">
            <mc:AlternateContent xmlns:mc="http://schemas.openxmlformats.org/markup-compatibility/2006">
              <mc:Choice xmlns:v="urn:schemas-microsoft-com:vml" Requires="v">
                <p:oleObj spid="_x0000_s4" name="" r:id="rId3" imgW="2806700" imgH="1091565" progId="Equation.KSEE3">
                  <p:embed/>
                </p:oleObj>
              </mc:Choice>
              <mc:Fallback>
                <p:oleObj name="" r:id="rId3" imgW="2806700" imgH="1091565" progId="Equation.KSEE3">
                  <p:embed/>
                  <p:pic>
                    <p:nvPicPr>
                      <p:cNvPr id="0" name="图片 3072"/>
                      <p:cNvPicPr/>
                      <p:nvPr/>
                    </p:nvPicPr>
                    <p:blipFill>
                      <a:blip r:embed="rId4"/>
                      <a:stretch>
                        <a:fillRect/>
                      </a:stretch>
                    </p:blipFill>
                    <p:spPr>
                      <a:xfrm>
                        <a:off x="3199130" y="2392045"/>
                        <a:ext cx="4801235" cy="1866900"/>
                      </a:xfrm>
                      <a:prstGeom prst="rect">
                        <a:avLst/>
                      </a:prstGeom>
                      <a:solidFill>
                        <a:srgbClr val="0070C0"/>
                      </a:solidFill>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3199130" y="4495165"/>
          <a:ext cx="3488690" cy="867410"/>
        </p:xfrm>
        <a:graphic>
          <a:graphicData uri="http://schemas.openxmlformats.org/presentationml/2006/ole">
            <mc:AlternateContent xmlns:mc="http://schemas.openxmlformats.org/markup-compatibility/2006">
              <mc:Choice xmlns:v="urn:schemas-microsoft-com:vml" Requires="v">
                <p:oleObj spid="_x0000_s11" name="" r:id="rId5" imgW="2044700" imgH="508000" progId="Equation.KSEE3">
                  <p:embed/>
                </p:oleObj>
              </mc:Choice>
              <mc:Fallback>
                <p:oleObj name="" r:id="rId5" imgW="2044700" imgH="508000" progId="Equation.KSEE3">
                  <p:embed/>
                  <p:pic>
                    <p:nvPicPr>
                      <p:cNvPr id="0" name="图片 3073"/>
                      <p:cNvPicPr/>
                      <p:nvPr/>
                    </p:nvPicPr>
                    <p:blipFill>
                      <a:blip r:embed="rId6"/>
                      <a:stretch>
                        <a:fillRect/>
                      </a:stretch>
                    </p:blipFill>
                    <p:spPr>
                      <a:xfrm>
                        <a:off x="3199130" y="4495165"/>
                        <a:ext cx="3488690" cy="867410"/>
                      </a:xfrm>
                      <a:prstGeom prst="rect">
                        <a:avLst/>
                      </a:prstGeom>
                      <a:solidFill>
                        <a:srgbClr val="0070C0"/>
                      </a:solidFill>
                    </p:spPr>
                  </p:pic>
                </p:oleObj>
              </mc:Fallback>
            </mc:AlternateContent>
          </a:graphicData>
        </a:graphic>
      </p:graphicFrame>
      <p:grpSp>
        <p:nvGrpSpPr>
          <p:cNvPr id="12" name="组合 11"/>
          <p:cNvGrpSpPr/>
          <p:nvPr/>
        </p:nvGrpSpPr>
        <p:grpSpPr>
          <a:xfrm>
            <a:off x="1905635" y="696278"/>
            <a:ext cx="6271895" cy="554990"/>
            <a:chOff x="3001" y="1097"/>
            <a:chExt cx="9877" cy="874"/>
          </a:xfrm>
        </p:grpSpPr>
        <p:pic>
          <p:nvPicPr>
            <p:cNvPr id="13" name="Picture 4(向天歌演示原创免费模板：www.TopPPT.cn)" descr="E:\PPT\PPT中国风元素\水墨祥云\水墨祥云\011.jpg"/>
            <p:cNvPicPr>
              <a:picLocks noChangeAspect="1"/>
            </p:cNvPicPr>
            <p:nvPr/>
          </p:nvPicPr>
          <p:blipFill>
            <a:blip r:embed="rId7"/>
            <a:stretch>
              <a:fillRect/>
            </a:stretch>
          </p:blipFill>
          <p:spPr>
            <a:xfrm>
              <a:off x="3001" y="1098"/>
              <a:ext cx="1400" cy="873"/>
            </a:xfrm>
            <a:prstGeom prst="rect">
              <a:avLst/>
            </a:prstGeom>
            <a:solidFill>
              <a:schemeClr val="accent1"/>
            </a:solidFill>
            <a:ln w="9525">
              <a:noFill/>
            </a:ln>
          </p:spPr>
        </p:pic>
        <p:grpSp>
          <p:nvGrpSpPr>
            <p:cNvPr id="14" name="组合 12(向天歌演示原创免费模板：www.TopPPT.cn)"/>
            <p:cNvGrpSpPr/>
            <p:nvPr/>
          </p:nvGrpSpPr>
          <p:grpSpPr>
            <a:xfrm>
              <a:off x="4784" y="1097"/>
              <a:ext cx="8094" cy="865"/>
              <a:chOff x="4348558" y="2377755"/>
              <a:chExt cx="5139621" cy="549376"/>
            </a:xfrm>
          </p:grpSpPr>
          <p:sp>
            <p:nvSpPr>
              <p:cNvPr id="15"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6"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7" name="组合 20(向天歌演示原创免费模板：www.TopPPT.cn)"/>
          <p:cNvGrpSpPr/>
          <p:nvPr/>
        </p:nvGrpSpPr>
        <p:grpSpPr>
          <a:xfrm rot="0">
            <a:off x="1905635" y="1642110"/>
            <a:ext cx="4837430" cy="548640"/>
            <a:chOff x="4348558" y="2377755"/>
            <a:chExt cx="4836619" cy="548661"/>
          </a:xfrm>
        </p:grpSpPr>
        <p:sp>
          <p:nvSpPr>
            <p:cNvPr id="1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1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Tree>
  </p:cSld>
  <p:clrMapOvr>
    <a:masterClrMapping/>
  </p:clrMapOvr>
  <p:transition>
    <p:newsfla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 name="组合 18"/>
          <p:cNvGrpSpPr/>
          <p:nvPr/>
        </p:nvGrpSpPr>
        <p:grpSpPr>
          <a:xfrm rot="0">
            <a:off x="3109595" y="2353310"/>
            <a:ext cx="5715635" cy="539750"/>
            <a:chOff x="3001" y="3979"/>
            <a:chExt cx="9001" cy="850"/>
          </a:xfrm>
        </p:grpSpPr>
        <p:sp>
          <p:nvSpPr>
            <p:cNvPr id="2" name="文本框 1"/>
            <p:cNvSpPr txBox="1"/>
            <p:nvPr/>
          </p:nvSpPr>
          <p:spPr>
            <a:xfrm>
              <a:off x="3001" y="4116"/>
              <a:ext cx="2088" cy="576"/>
            </a:xfrm>
            <a:prstGeom prst="rect">
              <a:avLst/>
            </a:prstGeom>
            <a:noFill/>
          </p:spPr>
          <p:txBody>
            <a:bodyPr wrap="none" rtlCol="0">
              <a:spAutoFit/>
            </a:bodyPr>
            <a:p>
              <a:r>
                <a:rPr lang="zh-CN" altLang="en-US"/>
                <a:t>系统的解：</a:t>
              </a:r>
              <a:endParaRPr lang="zh-CN" altLang="en-US"/>
            </a:p>
          </p:txBody>
        </p:sp>
        <p:graphicFrame>
          <p:nvGraphicFramePr>
            <p:cNvPr id="4" name="对象 3">
              <a:hlinkClick r:id="" action="ppaction://ole?verb="/>
            </p:cNvPr>
            <p:cNvGraphicFramePr>
              <a:graphicFrameLocks noChangeAspect="1"/>
            </p:cNvGraphicFramePr>
            <p:nvPr/>
          </p:nvGraphicFramePr>
          <p:xfrm>
            <a:off x="5077" y="3979"/>
            <a:ext cx="6925" cy="850"/>
          </p:xfrm>
          <a:graphic>
            <a:graphicData uri="http://schemas.openxmlformats.org/presentationml/2006/ole">
              <mc:AlternateContent xmlns:mc="http://schemas.openxmlformats.org/markup-compatibility/2006">
                <mc:Choice xmlns:v="urn:schemas-microsoft-com:vml" Requires="v">
                  <p:oleObj spid="_x0000_s4097" name="" r:id="rId1" imgW="2070100" imgH="254000" progId="Equation.KSEE3">
                    <p:embed/>
                  </p:oleObj>
                </mc:Choice>
                <mc:Fallback>
                  <p:oleObj name="" r:id="rId1" imgW="2070100" imgH="254000" progId="Equation.KSEE3">
                    <p:embed/>
                    <p:pic>
                      <p:nvPicPr>
                        <p:cNvPr id="0" name="图片 4096"/>
                        <p:cNvPicPr/>
                        <p:nvPr/>
                      </p:nvPicPr>
                      <p:blipFill>
                        <a:blip r:embed="rId2"/>
                        <a:stretch>
                          <a:fillRect/>
                        </a:stretch>
                      </p:blipFill>
                      <p:spPr>
                        <a:xfrm>
                          <a:off x="5077" y="3979"/>
                          <a:ext cx="6925" cy="850"/>
                        </a:xfrm>
                        <a:prstGeom prst="rect">
                          <a:avLst/>
                        </a:prstGeom>
                        <a:solidFill>
                          <a:srgbClr val="FF0000"/>
                        </a:solidFill>
                      </p:spPr>
                    </p:pic>
                  </p:oleObj>
                </mc:Fallback>
              </mc:AlternateContent>
            </a:graphicData>
          </a:graphic>
        </p:graphicFrame>
      </p:grpSp>
      <p:grpSp>
        <p:nvGrpSpPr>
          <p:cNvPr id="20" name="组合 19"/>
          <p:cNvGrpSpPr/>
          <p:nvPr/>
        </p:nvGrpSpPr>
        <p:grpSpPr>
          <a:xfrm rot="0">
            <a:off x="3109595" y="3115310"/>
            <a:ext cx="3435350" cy="431800"/>
            <a:chOff x="3001" y="5130"/>
            <a:chExt cx="5410" cy="680"/>
          </a:xfrm>
        </p:grpSpPr>
        <p:sp>
          <p:nvSpPr>
            <p:cNvPr id="12" name="文本框 11"/>
            <p:cNvSpPr txBox="1"/>
            <p:nvPr/>
          </p:nvSpPr>
          <p:spPr>
            <a:xfrm>
              <a:off x="3001" y="5182"/>
              <a:ext cx="2088" cy="576"/>
            </a:xfrm>
            <a:prstGeom prst="rect">
              <a:avLst/>
            </a:prstGeom>
            <a:noFill/>
          </p:spPr>
          <p:txBody>
            <a:bodyPr wrap="none" rtlCol="0">
              <a:spAutoFit/>
            </a:bodyPr>
            <a:p>
              <a:r>
                <a:rPr lang="zh-CN" altLang="en-US"/>
                <a:t>高斯迭代：</a:t>
              </a:r>
              <a:endParaRPr lang="zh-CN" altLang="en-US"/>
            </a:p>
          </p:txBody>
        </p:sp>
        <p:graphicFrame>
          <p:nvGraphicFramePr>
            <p:cNvPr id="13" name="对象 12">
              <a:hlinkClick r:id="" action="ppaction://ole?verb="/>
            </p:cNvPr>
            <p:cNvGraphicFramePr>
              <a:graphicFrameLocks noChangeAspect="1"/>
            </p:cNvGraphicFramePr>
            <p:nvPr/>
          </p:nvGraphicFramePr>
          <p:xfrm>
            <a:off x="5088" y="5130"/>
            <a:ext cx="3323" cy="680"/>
          </p:xfrm>
          <a:graphic>
            <a:graphicData uri="http://schemas.openxmlformats.org/presentationml/2006/ole">
              <mc:AlternateContent xmlns:mc="http://schemas.openxmlformats.org/markup-compatibility/2006">
                <mc:Choice xmlns:v="urn:schemas-microsoft-com:vml" Requires="v">
                  <p:oleObj spid="_x0000_s4098" name="" r:id="rId3" imgW="1117600" imgH="228600" progId="Equation.KSEE3">
                    <p:embed/>
                  </p:oleObj>
                </mc:Choice>
                <mc:Fallback>
                  <p:oleObj name="" r:id="rId3" imgW="1117600" imgH="228600" progId="Equation.KSEE3">
                    <p:embed/>
                    <p:pic>
                      <p:nvPicPr>
                        <p:cNvPr id="0" name="图片 4097"/>
                        <p:cNvPicPr/>
                        <p:nvPr/>
                      </p:nvPicPr>
                      <p:blipFill>
                        <a:blip r:embed="rId4"/>
                        <a:stretch>
                          <a:fillRect/>
                        </a:stretch>
                      </p:blipFill>
                      <p:spPr>
                        <a:xfrm>
                          <a:off x="5088" y="5130"/>
                          <a:ext cx="3323" cy="680"/>
                        </a:xfrm>
                        <a:prstGeom prst="rect">
                          <a:avLst/>
                        </a:prstGeom>
                        <a:solidFill>
                          <a:srgbClr val="FF0000"/>
                        </a:solidFill>
                      </p:spPr>
                    </p:pic>
                  </p:oleObj>
                </mc:Fallback>
              </mc:AlternateContent>
            </a:graphicData>
          </a:graphic>
        </p:graphicFrame>
      </p:grpSp>
      <p:grpSp>
        <p:nvGrpSpPr>
          <p:cNvPr id="21" name="组合 20"/>
          <p:cNvGrpSpPr/>
          <p:nvPr/>
        </p:nvGrpSpPr>
        <p:grpSpPr>
          <a:xfrm rot="0">
            <a:off x="2888615" y="3735705"/>
            <a:ext cx="6372860" cy="826770"/>
            <a:chOff x="2653" y="6013"/>
            <a:chExt cx="10036" cy="1302"/>
          </a:xfrm>
        </p:grpSpPr>
        <p:sp>
          <p:nvSpPr>
            <p:cNvPr id="14" name="文本框 13"/>
            <p:cNvSpPr txBox="1"/>
            <p:nvPr/>
          </p:nvSpPr>
          <p:spPr>
            <a:xfrm>
              <a:off x="2653" y="6376"/>
              <a:ext cx="2448" cy="576"/>
            </a:xfrm>
            <a:prstGeom prst="rect">
              <a:avLst/>
            </a:prstGeom>
            <a:noFill/>
          </p:spPr>
          <p:txBody>
            <a:bodyPr wrap="none" rtlCol="0">
              <a:spAutoFit/>
            </a:bodyPr>
            <a:p>
              <a:r>
                <a:rPr lang="zh-CN" altLang="en-US"/>
                <a:t>雅可比矩阵：</a:t>
              </a:r>
              <a:endParaRPr lang="zh-CN" altLang="en-US"/>
            </a:p>
          </p:txBody>
        </p:sp>
        <p:graphicFrame>
          <p:nvGraphicFramePr>
            <p:cNvPr id="15" name="对象 14">
              <a:hlinkClick r:id="" action="ppaction://ole?verb="/>
            </p:cNvPr>
            <p:cNvGraphicFramePr>
              <a:graphicFrameLocks noChangeAspect="1"/>
            </p:cNvGraphicFramePr>
            <p:nvPr/>
          </p:nvGraphicFramePr>
          <p:xfrm>
            <a:off x="5098" y="6013"/>
            <a:ext cx="7591" cy="1302"/>
          </p:xfrm>
          <a:graphic>
            <a:graphicData uri="http://schemas.openxmlformats.org/presentationml/2006/ole">
              <mc:AlternateContent xmlns:mc="http://schemas.openxmlformats.org/markup-compatibility/2006">
                <mc:Choice xmlns:v="urn:schemas-microsoft-com:vml" Requires="v">
                  <p:oleObj spid="_x0000_s4099" name="" r:id="rId5" imgW="2552700" imgH="469900" progId="Equation.KSEE3">
                    <p:embed/>
                  </p:oleObj>
                </mc:Choice>
                <mc:Fallback>
                  <p:oleObj name="" r:id="rId5" imgW="2552700" imgH="469900" progId="Equation.KSEE3">
                    <p:embed/>
                    <p:pic>
                      <p:nvPicPr>
                        <p:cNvPr id="0" name="图片 4098"/>
                        <p:cNvPicPr/>
                        <p:nvPr/>
                      </p:nvPicPr>
                      <p:blipFill>
                        <a:blip r:embed="rId6"/>
                        <a:stretch>
                          <a:fillRect/>
                        </a:stretch>
                      </p:blipFill>
                      <p:spPr>
                        <a:xfrm>
                          <a:off x="5098" y="6013"/>
                          <a:ext cx="7591" cy="1302"/>
                        </a:xfrm>
                        <a:prstGeom prst="rect">
                          <a:avLst/>
                        </a:prstGeom>
                        <a:solidFill>
                          <a:srgbClr val="FF0000"/>
                        </a:solidFill>
                      </p:spPr>
                    </p:pic>
                  </p:oleObj>
                </mc:Fallback>
              </mc:AlternateContent>
            </a:graphicData>
          </a:graphic>
        </p:graphicFrame>
      </p:grpSp>
      <p:grpSp>
        <p:nvGrpSpPr>
          <p:cNvPr id="5" name="组合 4"/>
          <p:cNvGrpSpPr/>
          <p:nvPr/>
        </p:nvGrpSpPr>
        <p:grpSpPr>
          <a:xfrm>
            <a:off x="1905635" y="696278"/>
            <a:ext cx="6271895" cy="554990"/>
            <a:chOff x="3001" y="1097"/>
            <a:chExt cx="9877" cy="874"/>
          </a:xfrm>
        </p:grpSpPr>
        <p:pic>
          <p:nvPicPr>
            <p:cNvPr id="6" name="Picture 4(向天歌演示原创免费模板：www.TopPPT.cn)" descr="E:\PPT\PPT中国风元素\水墨祥云\水墨祥云\011.jpg"/>
            <p:cNvPicPr>
              <a:picLocks noChangeAspect="1"/>
            </p:cNvPicPr>
            <p:nvPr/>
          </p:nvPicPr>
          <p:blipFill>
            <a:blip r:embed="rId7"/>
            <a:stretch>
              <a:fillRect/>
            </a:stretch>
          </p:blipFill>
          <p:spPr>
            <a:xfrm>
              <a:off x="3001" y="1098"/>
              <a:ext cx="1400" cy="873"/>
            </a:xfrm>
            <a:prstGeom prst="rect">
              <a:avLst/>
            </a:prstGeom>
            <a:solidFill>
              <a:schemeClr val="accent1"/>
            </a:solidFill>
            <a:ln w="9525">
              <a:noFill/>
            </a:ln>
          </p:spPr>
        </p:pic>
        <p:grpSp>
          <p:nvGrpSpPr>
            <p:cNvPr id="10" name="组合 12(向天歌演示原创免费模板：www.TopPPT.cn)"/>
            <p:cNvGrpSpPr/>
            <p:nvPr/>
          </p:nvGrpSpPr>
          <p:grpSpPr>
            <a:xfrm>
              <a:off x="4784" y="1097"/>
              <a:ext cx="8094" cy="865"/>
              <a:chOff x="4348558" y="2377755"/>
              <a:chExt cx="5139621" cy="549376"/>
            </a:xfrm>
          </p:grpSpPr>
          <p:sp>
            <p:nvSpPr>
              <p:cNvPr id="11"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26"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7" name="组合 20(向天歌演示原创免费模板：www.TopPPT.cn)"/>
          <p:cNvGrpSpPr/>
          <p:nvPr/>
        </p:nvGrpSpPr>
        <p:grpSpPr>
          <a:xfrm rot="0">
            <a:off x="1905635" y="1642110"/>
            <a:ext cx="4837430" cy="548640"/>
            <a:chOff x="4348558" y="2377755"/>
            <a:chExt cx="4836619" cy="548661"/>
          </a:xfrm>
        </p:grpSpPr>
        <p:sp>
          <p:nvSpPr>
            <p:cNvPr id="2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2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42" name="组合 41"/>
          <p:cNvGrpSpPr/>
          <p:nvPr/>
        </p:nvGrpSpPr>
        <p:grpSpPr>
          <a:xfrm>
            <a:off x="2663825" y="2353310"/>
            <a:ext cx="6650355" cy="4027170"/>
            <a:chOff x="4195" y="3706"/>
            <a:chExt cx="10473" cy="6342"/>
          </a:xfrm>
        </p:grpSpPr>
        <p:grpSp>
          <p:nvGrpSpPr>
            <p:cNvPr id="22" name="组合 21"/>
            <p:cNvGrpSpPr/>
            <p:nvPr/>
          </p:nvGrpSpPr>
          <p:grpSpPr>
            <a:xfrm rot="0">
              <a:off x="5048" y="7512"/>
              <a:ext cx="9620" cy="828"/>
              <a:chOff x="3152" y="7817"/>
              <a:chExt cx="9620" cy="828"/>
            </a:xfrm>
          </p:grpSpPr>
          <p:sp>
            <p:nvSpPr>
              <p:cNvPr id="16" name="文本框 15"/>
              <p:cNvSpPr txBox="1"/>
              <p:nvPr/>
            </p:nvSpPr>
            <p:spPr>
              <a:xfrm>
                <a:off x="3152" y="7943"/>
                <a:ext cx="1908" cy="576"/>
              </a:xfrm>
              <a:prstGeom prst="rect">
                <a:avLst/>
              </a:prstGeom>
              <a:noFill/>
            </p:spPr>
            <p:txBody>
              <a:bodyPr wrap="none" rtlCol="0">
                <a:spAutoFit/>
              </a:bodyPr>
              <a:p>
                <a:r>
                  <a:rPr lang="zh-CN" altLang="en-US"/>
                  <a:t>求得</a:t>
                </a:r>
                <a:r>
                  <a:rPr lang="en-US" altLang="zh-CN">
                    <a:latin typeface="Times New Roman" panose="02020603050405020304" pitchFamily="2" charset="0"/>
                  </a:rPr>
                  <a:t>b</a:t>
                </a:r>
                <a:r>
                  <a:rPr lang="zh-CN" altLang="en-US"/>
                  <a:t>为：</a:t>
                </a:r>
                <a:endParaRPr lang="zh-CN" altLang="en-US"/>
              </a:p>
            </p:txBody>
          </p:sp>
          <p:graphicFrame>
            <p:nvGraphicFramePr>
              <p:cNvPr id="17" name="对象 16">
                <a:hlinkClick r:id="" action="ppaction://ole?verb="/>
              </p:cNvPr>
              <p:cNvGraphicFramePr>
                <a:graphicFrameLocks noChangeAspect="1"/>
              </p:cNvGraphicFramePr>
              <p:nvPr/>
            </p:nvGraphicFramePr>
            <p:xfrm>
              <a:off x="5085" y="7817"/>
              <a:ext cx="7687" cy="828"/>
            </p:xfrm>
            <a:graphic>
              <a:graphicData uri="http://schemas.openxmlformats.org/presentationml/2006/ole">
                <mc:AlternateContent xmlns:mc="http://schemas.openxmlformats.org/markup-compatibility/2006">
                  <mc:Choice xmlns:v="urn:schemas-microsoft-com:vml" Requires="v">
                    <p:oleObj spid="_x0000_s4100" name="" r:id="rId8" imgW="2476500" imgH="266700" progId="Equation.KSEE3">
                      <p:embed/>
                    </p:oleObj>
                  </mc:Choice>
                  <mc:Fallback>
                    <p:oleObj name="" r:id="rId8" imgW="2476500" imgH="266700" progId="Equation.KSEE3">
                      <p:embed/>
                      <p:pic>
                        <p:nvPicPr>
                          <p:cNvPr id="0" name="图片 4099"/>
                          <p:cNvPicPr/>
                          <p:nvPr/>
                        </p:nvPicPr>
                        <p:blipFill>
                          <a:blip r:embed="rId9"/>
                          <a:stretch>
                            <a:fillRect/>
                          </a:stretch>
                        </p:blipFill>
                        <p:spPr>
                          <a:xfrm>
                            <a:off x="5085" y="7817"/>
                            <a:ext cx="7687" cy="828"/>
                          </a:xfrm>
                          <a:prstGeom prst="rect">
                            <a:avLst/>
                          </a:prstGeom>
                          <a:solidFill>
                            <a:srgbClr val="0070C0"/>
                          </a:solidFill>
                        </p:spPr>
                      </p:pic>
                    </p:oleObj>
                  </mc:Fallback>
                </mc:AlternateContent>
              </a:graphicData>
            </a:graphic>
          </p:graphicFrame>
        </p:grpSp>
        <p:grpSp>
          <p:nvGrpSpPr>
            <p:cNvPr id="24" name="组合 23"/>
            <p:cNvGrpSpPr/>
            <p:nvPr/>
          </p:nvGrpSpPr>
          <p:grpSpPr>
            <a:xfrm rot="0">
              <a:off x="4195" y="8598"/>
              <a:ext cx="8524" cy="1450"/>
              <a:chOff x="2299" y="8622"/>
              <a:chExt cx="8524" cy="1450"/>
            </a:xfrm>
          </p:grpSpPr>
          <p:sp>
            <p:nvSpPr>
              <p:cNvPr id="18" name="文本框 17"/>
              <p:cNvSpPr txBox="1"/>
              <p:nvPr/>
            </p:nvSpPr>
            <p:spPr>
              <a:xfrm>
                <a:off x="2299" y="9059"/>
                <a:ext cx="2808" cy="576"/>
              </a:xfrm>
              <a:prstGeom prst="rect">
                <a:avLst/>
              </a:prstGeom>
              <a:noFill/>
            </p:spPr>
            <p:txBody>
              <a:bodyPr wrap="none" rtlCol="0">
                <a:spAutoFit/>
              </a:bodyPr>
              <a:p>
                <a:r>
                  <a:rPr lang="zh-CN" altLang="en-US"/>
                  <a:t>系统信息矩阵：</a:t>
                </a:r>
                <a:endParaRPr lang="zh-CN" altLang="en-US"/>
              </a:p>
            </p:txBody>
          </p:sp>
          <p:graphicFrame>
            <p:nvGraphicFramePr>
              <p:cNvPr id="23" name="对象 22">
                <a:hlinkClick r:id="" action="ppaction://ole?verb="/>
              </p:cNvPr>
              <p:cNvGraphicFramePr>
                <a:graphicFrameLocks noChangeAspect="1"/>
              </p:cNvGraphicFramePr>
              <p:nvPr/>
            </p:nvGraphicFramePr>
            <p:xfrm>
              <a:off x="5119" y="8622"/>
              <a:ext cx="5704" cy="1450"/>
            </p:xfrm>
            <a:graphic>
              <a:graphicData uri="http://schemas.openxmlformats.org/presentationml/2006/ole">
                <mc:AlternateContent xmlns:mc="http://schemas.openxmlformats.org/markup-compatibility/2006">
                  <mc:Choice xmlns:v="urn:schemas-microsoft-com:vml" Requires="v">
                    <p:oleObj spid="_x0000_s4101" name="" r:id="rId10" imgW="2298700" imgH="584200" progId="Equation.KSEE3">
                      <p:embed/>
                    </p:oleObj>
                  </mc:Choice>
                  <mc:Fallback>
                    <p:oleObj name="" r:id="rId10" imgW="2298700" imgH="584200" progId="Equation.KSEE3">
                      <p:embed/>
                      <p:pic>
                        <p:nvPicPr>
                          <p:cNvPr id="0" name="图片 4100"/>
                          <p:cNvPicPr/>
                          <p:nvPr/>
                        </p:nvPicPr>
                        <p:blipFill>
                          <a:blip r:embed="rId11"/>
                          <a:stretch>
                            <a:fillRect/>
                          </a:stretch>
                        </p:blipFill>
                        <p:spPr>
                          <a:xfrm>
                            <a:off x="5119" y="8622"/>
                            <a:ext cx="5704" cy="1450"/>
                          </a:xfrm>
                          <a:prstGeom prst="rect">
                            <a:avLst/>
                          </a:prstGeom>
                          <a:solidFill>
                            <a:srgbClr val="0070C0"/>
                          </a:solidFill>
                        </p:spPr>
                      </p:pic>
                    </p:oleObj>
                  </mc:Fallback>
                </mc:AlternateContent>
              </a:graphicData>
            </a:graphic>
          </p:graphicFrame>
        </p:grpSp>
        <p:grpSp>
          <p:nvGrpSpPr>
            <p:cNvPr id="30" name="组合 29"/>
            <p:cNvGrpSpPr/>
            <p:nvPr/>
          </p:nvGrpSpPr>
          <p:grpSpPr>
            <a:xfrm rot="0">
              <a:off x="4884" y="3706"/>
              <a:ext cx="9001" cy="850"/>
              <a:chOff x="3001" y="3979"/>
              <a:chExt cx="9001" cy="850"/>
            </a:xfrm>
          </p:grpSpPr>
          <p:sp>
            <p:nvSpPr>
              <p:cNvPr id="31" name="文本框 30"/>
              <p:cNvSpPr txBox="1"/>
              <p:nvPr/>
            </p:nvSpPr>
            <p:spPr>
              <a:xfrm>
                <a:off x="3001" y="4116"/>
                <a:ext cx="2088" cy="576"/>
              </a:xfrm>
              <a:prstGeom prst="rect">
                <a:avLst/>
              </a:prstGeom>
              <a:noFill/>
            </p:spPr>
            <p:txBody>
              <a:bodyPr wrap="none" rtlCol="0">
                <a:spAutoFit/>
              </a:bodyPr>
              <a:p>
                <a:r>
                  <a:rPr lang="zh-CN" altLang="en-US"/>
                  <a:t>系统的解：</a:t>
                </a:r>
                <a:endParaRPr lang="zh-CN" altLang="en-US"/>
              </a:p>
            </p:txBody>
          </p:sp>
          <p:graphicFrame>
            <p:nvGraphicFramePr>
              <p:cNvPr id="32" name="对象 31">
                <a:hlinkClick r:id="" action="ppaction://ole?verb="/>
              </p:cNvPr>
              <p:cNvGraphicFramePr>
                <a:graphicFrameLocks noChangeAspect="1"/>
              </p:cNvGraphicFramePr>
              <p:nvPr/>
            </p:nvGraphicFramePr>
            <p:xfrm>
              <a:off x="5077" y="3979"/>
              <a:ext cx="6925" cy="850"/>
            </p:xfrm>
            <a:graphic>
              <a:graphicData uri="http://schemas.openxmlformats.org/presentationml/2006/ole">
                <mc:AlternateContent xmlns:mc="http://schemas.openxmlformats.org/markup-compatibility/2006">
                  <mc:Choice xmlns:v="urn:schemas-microsoft-com:vml" Requires="v">
                    <p:oleObj spid="_x0000_s33" name="" r:id="rId12" imgW="2070100" imgH="254000" progId="Equation.KSEE3">
                      <p:embed/>
                    </p:oleObj>
                  </mc:Choice>
                  <mc:Fallback>
                    <p:oleObj name="" r:id="rId12" imgW="2070100" imgH="254000" progId="Equation.KSEE3">
                      <p:embed/>
                      <p:pic>
                        <p:nvPicPr>
                          <p:cNvPr id="0" name="图片 4096"/>
                          <p:cNvPicPr/>
                          <p:nvPr/>
                        </p:nvPicPr>
                        <p:blipFill>
                          <a:blip r:embed="rId2"/>
                          <a:stretch>
                            <a:fillRect/>
                          </a:stretch>
                        </p:blipFill>
                        <p:spPr>
                          <a:xfrm>
                            <a:off x="5077" y="3979"/>
                            <a:ext cx="6925" cy="850"/>
                          </a:xfrm>
                          <a:prstGeom prst="rect">
                            <a:avLst/>
                          </a:prstGeom>
                          <a:solidFill>
                            <a:srgbClr val="0070C0"/>
                          </a:solidFill>
                          <a:ln>
                            <a:solidFill>
                              <a:srgbClr val="0070C0"/>
                            </a:solidFill>
                          </a:ln>
                        </p:spPr>
                      </p:pic>
                    </p:oleObj>
                  </mc:Fallback>
                </mc:AlternateContent>
              </a:graphicData>
            </a:graphic>
          </p:graphicFrame>
        </p:grpSp>
        <p:grpSp>
          <p:nvGrpSpPr>
            <p:cNvPr id="34" name="组合 33"/>
            <p:cNvGrpSpPr/>
            <p:nvPr/>
          </p:nvGrpSpPr>
          <p:grpSpPr>
            <a:xfrm rot="0">
              <a:off x="4884" y="4906"/>
              <a:ext cx="5410" cy="680"/>
              <a:chOff x="3001" y="5130"/>
              <a:chExt cx="5410" cy="680"/>
            </a:xfrm>
          </p:grpSpPr>
          <p:sp>
            <p:nvSpPr>
              <p:cNvPr id="35" name="文本框 34"/>
              <p:cNvSpPr txBox="1"/>
              <p:nvPr/>
            </p:nvSpPr>
            <p:spPr>
              <a:xfrm>
                <a:off x="3001" y="5182"/>
                <a:ext cx="2088" cy="576"/>
              </a:xfrm>
              <a:prstGeom prst="rect">
                <a:avLst/>
              </a:prstGeom>
              <a:noFill/>
            </p:spPr>
            <p:txBody>
              <a:bodyPr wrap="none" rtlCol="0">
                <a:spAutoFit/>
              </a:bodyPr>
              <a:p>
                <a:r>
                  <a:rPr lang="zh-CN" altLang="en-US"/>
                  <a:t>高斯迭代：</a:t>
                </a:r>
                <a:endParaRPr lang="zh-CN" altLang="en-US"/>
              </a:p>
            </p:txBody>
          </p:sp>
          <p:graphicFrame>
            <p:nvGraphicFramePr>
              <p:cNvPr id="36" name="对象 35">
                <a:hlinkClick r:id="" action="ppaction://ole?verb="/>
              </p:cNvPr>
              <p:cNvGraphicFramePr>
                <a:graphicFrameLocks noChangeAspect="1"/>
              </p:cNvGraphicFramePr>
              <p:nvPr/>
            </p:nvGraphicFramePr>
            <p:xfrm>
              <a:off x="5088" y="5130"/>
              <a:ext cx="3323" cy="680"/>
            </p:xfrm>
            <a:graphic>
              <a:graphicData uri="http://schemas.openxmlformats.org/presentationml/2006/ole">
                <mc:AlternateContent xmlns:mc="http://schemas.openxmlformats.org/markup-compatibility/2006">
                  <mc:Choice xmlns:v="urn:schemas-microsoft-com:vml" Requires="v">
                    <p:oleObj spid="_x0000_s37" name="" r:id="rId13" imgW="1117600" imgH="228600" progId="Equation.KSEE3">
                      <p:embed/>
                    </p:oleObj>
                  </mc:Choice>
                  <mc:Fallback>
                    <p:oleObj name="" r:id="rId13" imgW="1117600" imgH="228600" progId="Equation.KSEE3">
                      <p:embed/>
                      <p:pic>
                        <p:nvPicPr>
                          <p:cNvPr id="0" name="图片 4097"/>
                          <p:cNvPicPr/>
                          <p:nvPr/>
                        </p:nvPicPr>
                        <p:blipFill>
                          <a:blip r:embed="rId4"/>
                          <a:stretch>
                            <a:fillRect/>
                          </a:stretch>
                        </p:blipFill>
                        <p:spPr>
                          <a:xfrm>
                            <a:off x="5088" y="5130"/>
                            <a:ext cx="3323" cy="680"/>
                          </a:xfrm>
                          <a:prstGeom prst="rect">
                            <a:avLst/>
                          </a:prstGeom>
                          <a:solidFill>
                            <a:srgbClr val="0070C0"/>
                          </a:solidFill>
                        </p:spPr>
                      </p:pic>
                    </p:oleObj>
                  </mc:Fallback>
                </mc:AlternateContent>
              </a:graphicData>
            </a:graphic>
          </p:graphicFrame>
        </p:grpSp>
        <p:grpSp>
          <p:nvGrpSpPr>
            <p:cNvPr id="38" name="组合 37"/>
            <p:cNvGrpSpPr/>
            <p:nvPr/>
          </p:nvGrpSpPr>
          <p:grpSpPr>
            <a:xfrm rot="0">
              <a:off x="4536" y="5883"/>
              <a:ext cx="10036" cy="1302"/>
              <a:chOff x="2653" y="6013"/>
              <a:chExt cx="10036" cy="1302"/>
            </a:xfrm>
          </p:grpSpPr>
          <p:sp>
            <p:nvSpPr>
              <p:cNvPr id="39" name="文本框 38"/>
              <p:cNvSpPr txBox="1"/>
              <p:nvPr/>
            </p:nvSpPr>
            <p:spPr>
              <a:xfrm>
                <a:off x="2653" y="6376"/>
                <a:ext cx="2448" cy="576"/>
              </a:xfrm>
              <a:prstGeom prst="rect">
                <a:avLst/>
              </a:prstGeom>
              <a:noFill/>
            </p:spPr>
            <p:txBody>
              <a:bodyPr wrap="none" rtlCol="0">
                <a:spAutoFit/>
              </a:bodyPr>
              <a:p>
                <a:r>
                  <a:rPr lang="zh-CN" altLang="en-US"/>
                  <a:t>雅可比矩阵：</a:t>
                </a:r>
                <a:endParaRPr lang="zh-CN" altLang="en-US"/>
              </a:p>
            </p:txBody>
          </p:sp>
          <p:graphicFrame>
            <p:nvGraphicFramePr>
              <p:cNvPr id="40" name="对象 39">
                <a:hlinkClick r:id="" action="ppaction://ole?verb="/>
              </p:cNvPr>
              <p:cNvGraphicFramePr>
                <a:graphicFrameLocks noChangeAspect="1"/>
              </p:cNvGraphicFramePr>
              <p:nvPr/>
            </p:nvGraphicFramePr>
            <p:xfrm>
              <a:off x="5098" y="6013"/>
              <a:ext cx="7591" cy="1302"/>
            </p:xfrm>
            <a:graphic>
              <a:graphicData uri="http://schemas.openxmlformats.org/presentationml/2006/ole">
                <mc:AlternateContent xmlns:mc="http://schemas.openxmlformats.org/markup-compatibility/2006">
                  <mc:Choice xmlns:v="urn:schemas-microsoft-com:vml" Requires="v">
                    <p:oleObj spid="_x0000_s41" name="" r:id="rId14" imgW="2552700" imgH="469900" progId="Equation.KSEE3">
                      <p:embed/>
                    </p:oleObj>
                  </mc:Choice>
                  <mc:Fallback>
                    <p:oleObj name="" r:id="rId14" imgW="2552700" imgH="469900" progId="Equation.KSEE3">
                      <p:embed/>
                      <p:pic>
                        <p:nvPicPr>
                          <p:cNvPr id="0" name="图片 4098"/>
                          <p:cNvPicPr/>
                          <p:nvPr/>
                        </p:nvPicPr>
                        <p:blipFill>
                          <a:blip r:embed="rId6"/>
                          <a:stretch>
                            <a:fillRect/>
                          </a:stretch>
                        </p:blipFill>
                        <p:spPr>
                          <a:xfrm>
                            <a:off x="5098" y="6013"/>
                            <a:ext cx="7591" cy="1302"/>
                          </a:xfrm>
                          <a:prstGeom prst="rect">
                            <a:avLst/>
                          </a:prstGeom>
                          <a:solidFill>
                            <a:srgbClr val="0070C0"/>
                          </a:solidFill>
                          <a:ln>
                            <a:solidFill>
                              <a:srgbClr val="0070C0"/>
                            </a:solidFill>
                          </a:ln>
                        </p:spPr>
                      </p:pic>
                    </p:oleObj>
                  </mc:Fallback>
                </mc:AlternateContent>
              </a:graphicData>
            </a:graphic>
          </p:graphicFrame>
        </p:grpSp>
      </p:grpSp>
    </p:spTree>
  </p:cSld>
  <p:clrMapOvr>
    <a:masterClrMapping/>
  </p:clrMapOvr>
  <p:transition>
    <p:newsfla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a:hlinkClick r:id="" action="ppaction://ole?verb="/>
          </p:cNvPr>
          <p:cNvGraphicFramePr>
            <a:graphicFrameLocks noChangeAspect="1"/>
          </p:cNvGraphicFramePr>
          <p:nvPr/>
        </p:nvGraphicFramePr>
        <p:xfrm>
          <a:off x="2505075" y="2461260"/>
          <a:ext cx="7404735" cy="1264285"/>
        </p:xfrm>
        <a:graphic>
          <a:graphicData uri="http://schemas.openxmlformats.org/presentationml/2006/ole">
            <mc:AlternateContent xmlns:mc="http://schemas.openxmlformats.org/markup-compatibility/2006">
              <mc:Choice xmlns:v="urn:schemas-microsoft-com:vml" Requires="v">
                <p:oleObj spid="_x0000_s5121" name="" r:id="rId1" imgW="3124200" imgH="533400" progId="Equation.KSEE3">
                  <p:embed/>
                </p:oleObj>
              </mc:Choice>
              <mc:Fallback>
                <p:oleObj name="" r:id="rId1" imgW="3124200" imgH="533400" progId="Equation.KSEE3">
                  <p:embed/>
                  <p:pic>
                    <p:nvPicPr>
                      <p:cNvPr id="0" name="图片 5120"/>
                      <p:cNvPicPr/>
                      <p:nvPr/>
                    </p:nvPicPr>
                    <p:blipFill>
                      <a:blip r:embed="rId2"/>
                      <a:stretch>
                        <a:fillRect/>
                      </a:stretch>
                    </p:blipFill>
                    <p:spPr>
                      <a:xfrm>
                        <a:off x="2505075" y="2461260"/>
                        <a:ext cx="7404735" cy="1264285"/>
                      </a:xfrm>
                      <a:prstGeom prst="rect">
                        <a:avLst/>
                      </a:prstGeom>
                      <a:solidFill>
                        <a:srgbClr val="0070C0"/>
                      </a:solidFill>
                    </p:spPr>
                  </p:pic>
                </p:oleObj>
              </mc:Fallback>
            </mc:AlternateContent>
          </a:graphicData>
        </a:graphic>
      </p:graphicFrame>
      <p:sp>
        <p:nvSpPr>
          <p:cNvPr id="5" name="文本框 4"/>
          <p:cNvSpPr txBox="1"/>
          <p:nvPr/>
        </p:nvSpPr>
        <p:spPr>
          <a:xfrm>
            <a:off x="2505075" y="3878580"/>
            <a:ext cx="3048000" cy="365760"/>
          </a:xfrm>
          <a:prstGeom prst="rect">
            <a:avLst/>
          </a:prstGeom>
          <a:noFill/>
        </p:spPr>
        <p:txBody>
          <a:bodyPr wrap="square" rtlCol="0">
            <a:spAutoFit/>
          </a:bodyPr>
          <a:p>
            <a:r>
              <a:rPr lang="zh-CN" altLang="en-US"/>
              <a:t>进一步转化为误差向量</a:t>
            </a:r>
            <a:endParaRPr lang="zh-CN" altLang="en-US"/>
          </a:p>
        </p:txBody>
      </p:sp>
      <p:grpSp>
        <p:nvGrpSpPr>
          <p:cNvPr id="10" name="组合 9"/>
          <p:cNvGrpSpPr/>
          <p:nvPr/>
        </p:nvGrpSpPr>
        <p:grpSpPr>
          <a:xfrm>
            <a:off x="2079625" y="4116705"/>
            <a:ext cx="8836025" cy="2202180"/>
            <a:chOff x="1907" y="6483"/>
            <a:chExt cx="13915" cy="3468"/>
          </a:xfrm>
        </p:grpSpPr>
        <p:graphicFrame>
          <p:nvGraphicFramePr>
            <p:cNvPr id="6" name="对象 5">
              <a:hlinkClick r:id="" action="ppaction://ole?verb="/>
            </p:cNvPr>
            <p:cNvGraphicFramePr>
              <a:graphicFrameLocks noChangeAspect="1"/>
            </p:cNvGraphicFramePr>
            <p:nvPr/>
          </p:nvGraphicFramePr>
          <p:xfrm>
            <a:off x="1907" y="7038"/>
            <a:ext cx="6301" cy="2359"/>
          </p:xfrm>
          <a:graphic>
            <a:graphicData uri="http://schemas.openxmlformats.org/presentationml/2006/ole">
              <mc:AlternateContent xmlns:mc="http://schemas.openxmlformats.org/markup-compatibility/2006">
                <mc:Choice xmlns:v="urn:schemas-microsoft-com:vml" Requires="v">
                  <p:oleObj spid="_x0000_s5123" name="" r:id="rId3" imgW="2171700" imgH="812800" progId="Equation.KSEE3">
                    <p:embed/>
                  </p:oleObj>
                </mc:Choice>
                <mc:Fallback>
                  <p:oleObj name="" r:id="rId3" imgW="2171700" imgH="812800" progId="Equation.KSEE3">
                    <p:embed/>
                    <p:pic>
                      <p:nvPicPr>
                        <p:cNvPr id="0" name="图片 5122"/>
                        <p:cNvPicPr/>
                        <p:nvPr/>
                      </p:nvPicPr>
                      <p:blipFill>
                        <a:blip r:embed="rId4"/>
                        <a:stretch>
                          <a:fillRect/>
                        </a:stretch>
                      </p:blipFill>
                      <p:spPr>
                        <a:xfrm>
                          <a:off x="1907" y="7038"/>
                          <a:ext cx="6301" cy="2359"/>
                        </a:xfrm>
                        <a:prstGeom prst="rect">
                          <a:avLst/>
                        </a:prstGeom>
                        <a:solidFill>
                          <a:srgbClr val="0070C0"/>
                        </a:solidFill>
                      </p:spPr>
                    </p:pic>
                  </p:oleObj>
                </mc:Fallback>
              </mc:AlternateContent>
            </a:graphicData>
          </a:graphic>
        </p:graphicFrame>
        <p:sp>
          <p:nvSpPr>
            <p:cNvPr id="4" name="右箭头 3"/>
            <p:cNvSpPr/>
            <p:nvPr/>
          </p:nvSpPr>
          <p:spPr>
            <a:xfrm>
              <a:off x="8208" y="7835"/>
              <a:ext cx="1945" cy="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1" name="对象 10">
              <a:hlinkClick r:id="" action="ppaction://ole?verb="/>
            </p:cNvPr>
            <p:cNvGraphicFramePr>
              <a:graphicFrameLocks noChangeAspect="1"/>
            </p:cNvGraphicFramePr>
            <p:nvPr/>
          </p:nvGraphicFramePr>
          <p:xfrm>
            <a:off x="10152" y="6483"/>
            <a:ext cx="5670" cy="3468"/>
          </p:xfrm>
          <a:graphic>
            <a:graphicData uri="http://schemas.openxmlformats.org/presentationml/2006/ole">
              <mc:AlternateContent xmlns:mc="http://schemas.openxmlformats.org/markup-compatibility/2006">
                <mc:Choice xmlns:v="urn:schemas-microsoft-com:vml" Requires="v">
                  <p:oleObj spid="_x0000_s5124" name="" r:id="rId5" imgW="1993900" imgH="1219200" progId="Equation.KSEE3">
                    <p:embed/>
                  </p:oleObj>
                </mc:Choice>
                <mc:Fallback>
                  <p:oleObj name="" r:id="rId5" imgW="1993900" imgH="1219200" progId="Equation.KSEE3">
                    <p:embed/>
                    <p:pic>
                      <p:nvPicPr>
                        <p:cNvPr id="0" name="图片 5123"/>
                        <p:cNvPicPr/>
                        <p:nvPr/>
                      </p:nvPicPr>
                      <p:blipFill>
                        <a:blip r:embed="rId6"/>
                        <a:stretch>
                          <a:fillRect/>
                        </a:stretch>
                      </p:blipFill>
                      <p:spPr>
                        <a:xfrm>
                          <a:off x="10152" y="6483"/>
                          <a:ext cx="5670" cy="3468"/>
                        </a:xfrm>
                        <a:prstGeom prst="rect">
                          <a:avLst/>
                        </a:prstGeom>
                        <a:solidFill>
                          <a:srgbClr val="0070C0"/>
                        </a:solidFill>
                      </p:spPr>
                    </p:pic>
                  </p:oleObj>
                </mc:Fallback>
              </mc:AlternateContent>
            </a:graphicData>
          </a:graphic>
        </p:graphicFrame>
      </p:grpSp>
      <p:grpSp>
        <p:nvGrpSpPr>
          <p:cNvPr id="12" name="组合 11"/>
          <p:cNvGrpSpPr/>
          <p:nvPr/>
        </p:nvGrpSpPr>
        <p:grpSpPr>
          <a:xfrm>
            <a:off x="1905635" y="696278"/>
            <a:ext cx="6271895" cy="554990"/>
            <a:chOff x="3001" y="1097"/>
            <a:chExt cx="9877" cy="874"/>
          </a:xfrm>
        </p:grpSpPr>
        <p:pic>
          <p:nvPicPr>
            <p:cNvPr id="13" name="Picture 4(向天歌演示原创免费模板：www.TopPPT.cn)" descr="E:\PPT\PPT中国风元素\水墨祥云\水墨祥云\011.jpg"/>
            <p:cNvPicPr>
              <a:picLocks noChangeAspect="1"/>
            </p:cNvPicPr>
            <p:nvPr/>
          </p:nvPicPr>
          <p:blipFill>
            <a:blip r:embed="rId7"/>
            <a:stretch>
              <a:fillRect/>
            </a:stretch>
          </p:blipFill>
          <p:spPr>
            <a:xfrm>
              <a:off x="3001" y="1098"/>
              <a:ext cx="1400" cy="873"/>
            </a:xfrm>
            <a:prstGeom prst="rect">
              <a:avLst/>
            </a:prstGeom>
            <a:solidFill>
              <a:schemeClr val="accent1"/>
            </a:solidFill>
            <a:ln w="9525">
              <a:noFill/>
            </a:ln>
          </p:spPr>
        </p:pic>
        <p:grpSp>
          <p:nvGrpSpPr>
            <p:cNvPr id="14" name="组合 12(向天歌演示原创免费模板：www.TopPPT.cn)"/>
            <p:cNvGrpSpPr/>
            <p:nvPr/>
          </p:nvGrpSpPr>
          <p:grpSpPr>
            <a:xfrm>
              <a:off x="4784" y="1097"/>
              <a:ext cx="8094" cy="865"/>
              <a:chOff x="4348558" y="2377755"/>
              <a:chExt cx="5139621" cy="549376"/>
            </a:xfrm>
          </p:grpSpPr>
          <p:sp>
            <p:nvSpPr>
              <p:cNvPr id="15"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6"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7" name="组合 20(向天歌演示原创免费模板：www.TopPPT.cn)"/>
          <p:cNvGrpSpPr/>
          <p:nvPr/>
        </p:nvGrpSpPr>
        <p:grpSpPr>
          <a:xfrm rot="0">
            <a:off x="1905635" y="1642110"/>
            <a:ext cx="4837430" cy="548640"/>
            <a:chOff x="4348558" y="2377755"/>
            <a:chExt cx="4836619" cy="548661"/>
          </a:xfrm>
        </p:grpSpPr>
        <p:sp>
          <p:nvSpPr>
            <p:cNvPr id="1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1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Tree>
  </p:cSld>
  <p:clrMapOvr>
    <a:masterClrMapping/>
  </p:clrMapOvr>
  <p:transition>
    <p:newsfla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
          <p:cNvPicPr>
            <a:picLocks noChangeAspect="1"/>
          </p:cNvPicPr>
          <p:nvPr/>
        </p:nvPicPr>
        <p:blipFill>
          <a:blip r:embed="rId1"/>
          <a:stretch>
            <a:fillRect/>
          </a:stretch>
        </p:blipFill>
        <p:spPr>
          <a:xfrm>
            <a:off x="1261110" y="2742883"/>
            <a:ext cx="5018667" cy="3780000"/>
          </a:xfrm>
          <a:prstGeom prst="rect">
            <a:avLst/>
          </a:prstGeom>
          <a:noFill/>
          <a:ln w="9525">
            <a:noFill/>
          </a:ln>
        </p:spPr>
      </p:pic>
      <p:pic>
        <p:nvPicPr>
          <p:cNvPr id="102" name="图片 2"/>
          <p:cNvPicPr>
            <a:picLocks noChangeAspect="1"/>
          </p:cNvPicPr>
          <p:nvPr/>
        </p:nvPicPr>
        <p:blipFill>
          <a:blip r:embed="rId2"/>
          <a:stretch>
            <a:fillRect/>
          </a:stretch>
        </p:blipFill>
        <p:spPr>
          <a:xfrm>
            <a:off x="6645593" y="2742883"/>
            <a:ext cx="5006666" cy="3780000"/>
          </a:xfrm>
          <a:prstGeom prst="rect">
            <a:avLst/>
          </a:prstGeom>
          <a:noFill/>
          <a:ln w="9525">
            <a:noFill/>
          </a:ln>
        </p:spPr>
      </p:pic>
      <p:grpSp>
        <p:nvGrpSpPr>
          <p:cNvPr id="11" name="组合 10"/>
          <p:cNvGrpSpPr/>
          <p:nvPr/>
        </p:nvGrpSpPr>
        <p:grpSpPr>
          <a:xfrm>
            <a:off x="1905635" y="696278"/>
            <a:ext cx="6271895" cy="554990"/>
            <a:chOff x="3001" y="1097"/>
            <a:chExt cx="9877" cy="874"/>
          </a:xfrm>
        </p:grpSpPr>
        <p:pic>
          <p:nvPicPr>
            <p:cNvPr id="12" name="Picture 4(向天歌演示原创免费模板：www.TopPPT.cn)" descr="E:\PPT\PPT中国风元素\水墨祥云\水墨祥云\011.jpg"/>
            <p:cNvPicPr>
              <a:picLocks noChangeAspect="1"/>
            </p:cNvPicPr>
            <p:nvPr/>
          </p:nvPicPr>
          <p:blipFill>
            <a:blip r:embed="rId3"/>
            <a:stretch>
              <a:fillRect/>
            </a:stretch>
          </p:blipFill>
          <p:spPr>
            <a:xfrm>
              <a:off x="3001" y="1098"/>
              <a:ext cx="1400" cy="873"/>
            </a:xfrm>
            <a:prstGeom prst="rect">
              <a:avLst/>
            </a:prstGeom>
            <a:solidFill>
              <a:schemeClr val="accent1"/>
            </a:solidFill>
            <a:ln w="9525">
              <a:noFill/>
            </a:ln>
          </p:spPr>
        </p:pic>
        <p:grpSp>
          <p:nvGrpSpPr>
            <p:cNvPr id="13" name="组合 12(向天歌演示原创免费模板：www.TopPPT.cn)"/>
            <p:cNvGrpSpPr/>
            <p:nvPr/>
          </p:nvGrpSpPr>
          <p:grpSpPr>
            <a:xfrm>
              <a:off x="4784" y="1097"/>
              <a:ext cx="8094" cy="865"/>
              <a:chOff x="4348558" y="2377755"/>
              <a:chExt cx="5139621" cy="549376"/>
            </a:xfrm>
          </p:grpSpPr>
          <p:sp>
            <p:nvSpPr>
              <p:cNvPr id="14"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5"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6" name="组合 20(向天歌演示原创免费模板：www.TopPPT.cn)"/>
          <p:cNvGrpSpPr/>
          <p:nvPr/>
        </p:nvGrpSpPr>
        <p:grpSpPr>
          <a:xfrm rot="0">
            <a:off x="1905635" y="1642110"/>
            <a:ext cx="4837430" cy="548640"/>
            <a:chOff x="4348558" y="2377755"/>
            <a:chExt cx="4836619" cy="548661"/>
          </a:xfrm>
        </p:grpSpPr>
        <p:sp>
          <p:nvSpPr>
            <p:cNvPr id="17"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18"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19" name="文本框 18"/>
          <p:cNvSpPr txBox="1"/>
          <p:nvPr/>
        </p:nvSpPr>
        <p:spPr>
          <a:xfrm>
            <a:off x="5507990" y="2190750"/>
            <a:ext cx="2029460" cy="457200"/>
          </a:xfrm>
          <a:prstGeom prst="rect">
            <a:avLst/>
          </a:prstGeom>
          <a:solidFill>
            <a:srgbClr val="0070C0"/>
          </a:solidFill>
          <a:ln>
            <a:solidFill>
              <a:srgbClr val="0070C0"/>
            </a:solidFill>
          </a:ln>
          <a:effectLst>
            <a:innerShdw blurRad="279400" dist="152400">
              <a:srgbClr val="FF0000"/>
            </a:innerShdw>
          </a:effectLst>
        </p:spPr>
        <p:txBody>
          <a:bodyPr wrap="square" rtlCol="0">
            <a:spAutoFit/>
          </a:bodyPr>
          <a:p>
            <a:r>
              <a:rPr lang="en-US" altLang="zh-CN" sz="2400">
                <a:latin typeface="Times New Roman" panose="02020603050405020304" pitchFamily="2" charset="0"/>
              </a:rPr>
              <a:t>Matlab</a:t>
            </a:r>
            <a:r>
              <a:rPr lang="zh-CN" altLang="en-US" sz="2400"/>
              <a:t>仿真图</a:t>
            </a:r>
            <a:endParaRPr lang="zh-CN" altLang="en-US" sz="2400"/>
          </a:p>
        </p:txBody>
      </p:sp>
    </p:spTree>
  </p:cSld>
  <p:clrMapOvr>
    <a:masterClrMapping/>
  </p:clrMapOvr>
  <p:transition>
    <p:newsfla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15" name="组合 14"/>
          <p:cNvGrpSpPr/>
          <p:nvPr/>
        </p:nvGrpSpPr>
        <p:grpSpPr>
          <a:xfrm>
            <a:off x="1251585" y="2845435"/>
            <a:ext cx="10492105" cy="3599180"/>
            <a:chOff x="1871" y="4481"/>
            <a:chExt cx="16523" cy="5668"/>
          </a:xfrm>
        </p:grpSpPr>
        <p:pic>
          <p:nvPicPr>
            <p:cNvPr id="48" name="图片 48" descr="180068809762354743"/>
            <p:cNvPicPr>
              <a:picLocks noChangeAspect="1"/>
            </p:cNvPicPr>
            <p:nvPr/>
          </p:nvPicPr>
          <p:blipFill>
            <a:blip r:embed="rId2"/>
            <a:stretch>
              <a:fillRect/>
            </a:stretch>
          </p:blipFill>
          <p:spPr>
            <a:xfrm>
              <a:off x="1871" y="4481"/>
              <a:ext cx="10079" cy="5669"/>
            </a:xfrm>
            <a:prstGeom prst="rect">
              <a:avLst/>
            </a:prstGeom>
          </p:spPr>
        </p:pic>
        <p:pic>
          <p:nvPicPr>
            <p:cNvPr id="104" name="图片 126"/>
            <p:cNvPicPr>
              <a:picLocks noChangeAspect="1"/>
            </p:cNvPicPr>
            <p:nvPr/>
          </p:nvPicPr>
          <p:blipFill>
            <a:blip r:embed="rId3"/>
            <a:stretch>
              <a:fillRect/>
            </a:stretch>
          </p:blipFill>
          <p:spPr>
            <a:xfrm>
              <a:off x="11950" y="4481"/>
              <a:ext cx="6444" cy="5669"/>
            </a:xfrm>
            <a:prstGeom prst="rect">
              <a:avLst/>
            </a:prstGeom>
            <a:noFill/>
            <a:ln w="9525">
              <a:noFill/>
            </a:ln>
          </p:spPr>
        </p:pic>
      </p:grpSp>
      <p:grpSp>
        <p:nvGrpSpPr>
          <p:cNvPr id="16" name="组合 15"/>
          <p:cNvGrpSpPr/>
          <p:nvPr/>
        </p:nvGrpSpPr>
        <p:grpSpPr>
          <a:xfrm>
            <a:off x="1943100" y="2845435"/>
            <a:ext cx="9258935" cy="3599180"/>
            <a:chOff x="2087" y="975"/>
            <a:chExt cx="14581" cy="5668"/>
          </a:xfrm>
        </p:grpSpPr>
        <p:pic>
          <p:nvPicPr>
            <p:cNvPr id="49" name="图片 49" descr="461752278036023910"/>
            <p:cNvPicPr>
              <a:picLocks noChangeAspect="1"/>
            </p:cNvPicPr>
            <p:nvPr/>
          </p:nvPicPr>
          <p:blipFill>
            <a:blip r:embed="rId4"/>
            <a:stretch>
              <a:fillRect/>
            </a:stretch>
          </p:blipFill>
          <p:spPr>
            <a:xfrm>
              <a:off x="2087" y="975"/>
              <a:ext cx="7559" cy="5669"/>
            </a:xfrm>
            <a:prstGeom prst="rect">
              <a:avLst/>
            </a:prstGeom>
          </p:spPr>
        </p:pic>
        <p:pic>
          <p:nvPicPr>
            <p:cNvPr id="105" name="图片 127"/>
            <p:cNvPicPr>
              <a:picLocks noChangeAspect="1"/>
            </p:cNvPicPr>
            <p:nvPr/>
          </p:nvPicPr>
          <p:blipFill>
            <a:blip r:embed="rId5"/>
            <a:stretch>
              <a:fillRect/>
            </a:stretch>
          </p:blipFill>
          <p:spPr>
            <a:xfrm>
              <a:off x="9646" y="975"/>
              <a:ext cx="7022" cy="5669"/>
            </a:xfrm>
            <a:prstGeom prst="rect">
              <a:avLst/>
            </a:prstGeom>
            <a:noFill/>
            <a:ln w="9525">
              <a:noFill/>
            </a:ln>
          </p:spPr>
        </p:pic>
      </p:grpSp>
      <p:sp>
        <p:nvSpPr>
          <p:cNvPr id="19" name="文本框 18"/>
          <p:cNvSpPr txBox="1"/>
          <p:nvPr/>
        </p:nvSpPr>
        <p:spPr>
          <a:xfrm>
            <a:off x="4619625" y="2190750"/>
            <a:ext cx="4227195" cy="457200"/>
          </a:xfrm>
          <a:prstGeom prst="rect">
            <a:avLst/>
          </a:prstGeom>
          <a:solidFill>
            <a:srgbClr val="0070C0"/>
          </a:solidFill>
          <a:ln>
            <a:solidFill>
              <a:srgbClr val="0070C0"/>
            </a:solidFill>
          </a:ln>
          <a:effectLst>
            <a:innerShdw blurRad="279400" dist="152400">
              <a:srgbClr val="FF0000"/>
            </a:innerShdw>
          </a:effectLst>
        </p:spPr>
        <p:txBody>
          <a:bodyPr wrap="square" rtlCol="0">
            <a:spAutoFit/>
          </a:bodyPr>
          <a:p>
            <a:r>
              <a:rPr lang="zh-CN" altLang="en-US" sz="2400"/>
              <a:t>不同环境下图优化建图结果图</a:t>
            </a:r>
            <a:endParaRPr lang="zh-CN" altLang="en-US" sz="240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8" name="组合 7"/>
          <p:cNvGrpSpPr/>
          <p:nvPr/>
        </p:nvGrpSpPr>
        <p:grpSpPr>
          <a:xfrm>
            <a:off x="2562225" y="2890520"/>
            <a:ext cx="7687945" cy="3599180"/>
            <a:chOff x="4401" y="3403"/>
            <a:chExt cx="12107" cy="5668"/>
          </a:xfrm>
        </p:grpSpPr>
        <p:pic>
          <p:nvPicPr>
            <p:cNvPr id="112" name="图片 130"/>
            <p:cNvPicPr>
              <a:picLocks noChangeAspect="1"/>
            </p:cNvPicPr>
            <p:nvPr/>
          </p:nvPicPr>
          <p:blipFill>
            <a:blip r:embed="rId2"/>
            <a:stretch>
              <a:fillRect/>
            </a:stretch>
          </p:blipFill>
          <p:spPr>
            <a:xfrm>
              <a:off x="4401" y="3403"/>
              <a:ext cx="5745" cy="5669"/>
            </a:xfrm>
            <a:prstGeom prst="rect">
              <a:avLst/>
            </a:prstGeom>
            <a:noFill/>
            <a:ln w="9525">
              <a:noFill/>
            </a:ln>
          </p:spPr>
        </p:pic>
        <p:pic>
          <p:nvPicPr>
            <p:cNvPr id="113" name="图片 131"/>
            <p:cNvPicPr>
              <a:picLocks noChangeAspect="1"/>
            </p:cNvPicPr>
            <p:nvPr/>
          </p:nvPicPr>
          <p:blipFill>
            <a:blip r:embed="rId3"/>
            <a:stretch>
              <a:fillRect/>
            </a:stretch>
          </p:blipFill>
          <p:spPr>
            <a:xfrm>
              <a:off x="10146" y="3403"/>
              <a:ext cx="6363" cy="5669"/>
            </a:xfrm>
            <a:prstGeom prst="rect">
              <a:avLst/>
            </a:prstGeom>
            <a:noFill/>
            <a:ln w="9525">
              <a:noFill/>
            </a:ln>
          </p:spPr>
        </p:pic>
      </p:grpSp>
      <p:pic>
        <p:nvPicPr>
          <p:cNvPr id="7" name="图片 6"/>
          <p:cNvPicPr>
            <a:picLocks noChangeAspect="1"/>
          </p:cNvPicPr>
          <p:nvPr/>
        </p:nvPicPr>
        <p:blipFill>
          <a:blip r:embed="rId4"/>
          <a:stretch>
            <a:fillRect/>
          </a:stretch>
        </p:blipFill>
        <p:spPr>
          <a:xfrm>
            <a:off x="2841625" y="2890520"/>
            <a:ext cx="7214673" cy="3600000"/>
          </a:xfrm>
          <a:prstGeom prst="rect">
            <a:avLst/>
          </a:prstGeom>
        </p:spPr>
      </p:pic>
      <p:sp>
        <p:nvSpPr>
          <p:cNvPr id="19" name="文本框 18"/>
          <p:cNvSpPr txBox="1"/>
          <p:nvPr/>
        </p:nvSpPr>
        <p:spPr>
          <a:xfrm>
            <a:off x="5039995" y="2190750"/>
            <a:ext cx="3671570" cy="457200"/>
          </a:xfrm>
          <a:prstGeom prst="rect">
            <a:avLst/>
          </a:prstGeom>
          <a:solidFill>
            <a:srgbClr val="0070C0"/>
          </a:solidFill>
          <a:ln>
            <a:solidFill>
              <a:srgbClr val="0070C0"/>
            </a:solidFill>
          </a:ln>
          <a:effectLst>
            <a:innerShdw blurRad="279400" dist="152400">
              <a:srgbClr val="FF0000"/>
            </a:innerShdw>
          </a:effectLst>
        </p:spPr>
        <p:txBody>
          <a:bodyPr wrap="square" rtlCol="0">
            <a:spAutoFit/>
          </a:bodyPr>
          <a:p>
            <a:r>
              <a:rPr lang="zh-CN" altLang="en-US" sz="2400"/>
              <a:t>不同建图方案结果的比较</a:t>
            </a:r>
            <a:endParaRPr lang="zh-CN" altLang="en-US" sz="240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32" fill="hold" nodeType="clickEffect">
                                  <p:stCondLst>
                                    <p:cond delay="0"/>
                                  </p:stCondLst>
                                  <p:childTnLst>
                                    <p:animEffect transition="out" filter="box(out)">
                                      <p:cBhvr>
                                        <p:cTn id="6" dur="500"/>
                                        <p:tgtEl>
                                          <p:spTgt spid="8"/>
                                        </p:tgtEl>
                                      </p:cBhvr>
                                    </p:animEffect>
                                    <p:set>
                                      <p:cBhvr>
                                        <p:cTn id="7" dur="1" fill="hold">
                                          <p:stCondLst>
                                            <p:cond delay="500"/>
                                          </p:stCondLst>
                                        </p:cTn>
                                        <p:tgtEl>
                                          <p:spTgt spid="8"/>
                                        </p:tgtEl>
                                        <p:attrNameLst>
                                          <p:attrName>style.visibility</p:attrName>
                                        </p:attrNameLst>
                                      </p:cBhvr>
                                      <p:to>
                                        <p:strVal val="hidden"/>
                                      </p:to>
                                    </p:set>
                                  </p:childTnLst>
                                </p:cTn>
                              </p:par>
                              <p:par>
                                <p:cTn id="8" presetID="4"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19" name="文本框 18"/>
          <p:cNvSpPr txBox="1"/>
          <p:nvPr/>
        </p:nvSpPr>
        <p:spPr>
          <a:xfrm>
            <a:off x="2376170" y="2414270"/>
            <a:ext cx="418465" cy="3749040"/>
          </a:xfrm>
          <a:prstGeom prst="rect">
            <a:avLst/>
          </a:prstGeom>
          <a:solidFill>
            <a:srgbClr val="0070C0"/>
          </a:solidFill>
          <a:ln>
            <a:solidFill>
              <a:srgbClr val="0070C0"/>
            </a:solidFill>
          </a:ln>
          <a:effectLst>
            <a:innerShdw blurRad="279400" dist="152400">
              <a:srgbClr val="FF0000"/>
            </a:innerShdw>
          </a:effectLst>
        </p:spPr>
        <p:txBody>
          <a:bodyPr wrap="square" rtlCol="0">
            <a:spAutoFit/>
          </a:bodyPr>
          <a:p>
            <a:r>
              <a:rPr lang="zh-CN" altLang="en-US" sz="2400"/>
              <a:t>不</a:t>
            </a:r>
            <a:endParaRPr lang="zh-CN" altLang="en-US" sz="2400"/>
          </a:p>
          <a:p>
            <a:r>
              <a:rPr lang="zh-CN" altLang="en-US" sz="2400"/>
              <a:t>同</a:t>
            </a:r>
            <a:endParaRPr lang="zh-CN" altLang="en-US" sz="2400"/>
          </a:p>
          <a:p>
            <a:r>
              <a:rPr lang="zh-CN" altLang="en-US" sz="2400"/>
              <a:t>方</a:t>
            </a:r>
            <a:endParaRPr lang="zh-CN" altLang="en-US" sz="2400"/>
          </a:p>
          <a:p>
            <a:r>
              <a:rPr lang="zh-CN" altLang="en-US" sz="2400"/>
              <a:t>案</a:t>
            </a:r>
            <a:endParaRPr lang="zh-CN" altLang="en-US" sz="2400"/>
          </a:p>
          <a:p>
            <a:r>
              <a:rPr lang="zh-CN" altLang="en-US" sz="2400"/>
              <a:t>对</a:t>
            </a:r>
            <a:endParaRPr lang="zh-CN" altLang="en-US" sz="2400"/>
          </a:p>
          <a:p>
            <a:r>
              <a:rPr lang="zh-CN" altLang="en-US" sz="2400"/>
              <a:t>资</a:t>
            </a:r>
            <a:endParaRPr lang="zh-CN" altLang="en-US" sz="2400"/>
          </a:p>
          <a:p>
            <a:r>
              <a:rPr lang="zh-CN" altLang="en-US" sz="2400"/>
              <a:t>源</a:t>
            </a:r>
            <a:endParaRPr lang="zh-CN" altLang="en-US" sz="2400"/>
          </a:p>
          <a:p>
            <a:r>
              <a:rPr lang="zh-CN" altLang="en-US" sz="2400"/>
              <a:t>的</a:t>
            </a:r>
            <a:endParaRPr lang="zh-CN" altLang="en-US" sz="2400"/>
          </a:p>
          <a:p>
            <a:r>
              <a:rPr lang="zh-CN" altLang="en-US" sz="2400"/>
              <a:t>消</a:t>
            </a:r>
            <a:endParaRPr lang="zh-CN" altLang="en-US" sz="2400"/>
          </a:p>
          <a:p>
            <a:r>
              <a:rPr lang="zh-CN" altLang="en-US" sz="2400"/>
              <a:t>耗</a:t>
            </a:r>
            <a:endParaRPr lang="zh-CN" altLang="en-US" sz="2400"/>
          </a:p>
        </p:txBody>
      </p:sp>
      <p:grpSp>
        <p:nvGrpSpPr>
          <p:cNvPr id="14" name="组合 13"/>
          <p:cNvGrpSpPr/>
          <p:nvPr/>
        </p:nvGrpSpPr>
        <p:grpSpPr>
          <a:xfrm>
            <a:off x="4529455" y="2190750"/>
            <a:ext cx="5400040" cy="4320000"/>
            <a:chOff x="8961" y="3403"/>
            <a:chExt cx="8504" cy="6409"/>
          </a:xfrm>
        </p:grpSpPr>
        <p:pic>
          <p:nvPicPr>
            <p:cNvPr id="119" name="图片 134"/>
            <p:cNvPicPr>
              <a:picLocks noChangeAspect="1"/>
            </p:cNvPicPr>
            <p:nvPr/>
          </p:nvPicPr>
          <p:blipFill>
            <a:blip r:embed="rId2"/>
            <a:stretch>
              <a:fillRect/>
            </a:stretch>
          </p:blipFill>
          <p:spPr>
            <a:xfrm>
              <a:off x="8961" y="7614"/>
              <a:ext cx="8504" cy="2199"/>
            </a:xfrm>
            <a:prstGeom prst="rect">
              <a:avLst/>
            </a:prstGeom>
            <a:noFill/>
            <a:ln w="9525">
              <a:noFill/>
            </a:ln>
          </p:spPr>
        </p:pic>
        <p:pic>
          <p:nvPicPr>
            <p:cNvPr id="8" name="图片 132"/>
            <p:cNvPicPr>
              <a:picLocks noChangeAspect="1"/>
            </p:cNvPicPr>
            <p:nvPr/>
          </p:nvPicPr>
          <p:blipFill>
            <a:blip r:embed="rId3"/>
            <a:stretch>
              <a:fillRect/>
            </a:stretch>
          </p:blipFill>
          <p:spPr>
            <a:xfrm>
              <a:off x="8961" y="3403"/>
              <a:ext cx="8504" cy="2192"/>
            </a:xfrm>
            <a:prstGeom prst="rect">
              <a:avLst/>
            </a:prstGeom>
            <a:noFill/>
            <a:ln w="9525">
              <a:noFill/>
            </a:ln>
          </p:spPr>
        </p:pic>
        <p:pic>
          <p:nvPicPr>
            <p:cNvPr id="9" name="图片 133"/>
            <p:cNvPicPr>
              <a:picLocks noChangeAspect="1"/>
            </p:cNvPicPr>
            <p:nvPr/>
          </p:nvPicPr>
          <p:blipFill>
            <a:blip r:embed="rId4"/>
            <a:stretch>
              <a:fillRect/>
            </a:stretch>
          </p:blipFill>
          <p:spPr>
            <a:xfrm>
              <a:off x="8961" y="5418"/>
              <a:ext cx="8504" cy="2196"/>
            </a:xfrm>
            <a:prstGeom prst="rect">
              <a:avLst/>
            </a:prstGeom>
            <a:noFill/>
            <a:ln w="9525">
              <a:noFill/>
            </a:ln>
          </p:spPr>
        </p:pic>
      </p:grpSp>
    </p:spTree>
  </p:cSld>
  <p:clrMapOvr>
    <a:masterClrMapping/>
  </p:clrMapOvr>
  <p:transition>
    <p:newsfla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24685" y="696278"/>
            <a:ext cx="6271895" cy="554990"/>
            <a:chOff x="3001" y="1097"/>
            <a:chExt cx="9877"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8094" cy="865"/>
              <a:chOff x="4348558" y="2377755"/>
              <a:chExt cx="5139621" cy="549336"/>
            </a:xfrm>
          </p:grpSpPr>
          <p:sp>
            <p:nvSpPr>
              <p:cNvPr id="30744" name="TextBox 19(向天歌演示原创免费模板：www.TopPPT.cn)"/>
              <p:cNvSpPr txBox="1"/>
              <p:nvPr/>
            </p:nvSpPr>
            <p:spPr>
              <a:xfrm>
                <a:off x="5005139" y="2377755"/>
                <a:ext cx="4483040"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Times New Roman" panose="02020603050405020304" pitchFamily="2" charset="0"/>
                    <a:ea typeface="微软雅黑" panose="020B0503020204020204" pitchFamily="2" charset="-122"/>
                  </a:rPr>
                  <a:t>主要研究内容及工作进度</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一</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aphicFrame>
        <p:nvGraphicFramePr>
          <p:cNvPr id="4" name="表格 3"/>
          <p:cNvGraphicFramePr/>
          <p:nvPr/>
        </p:nvGraphicFramePr>
        <p:xfrm>
          <a:off x="1196340" y="2118995"/>
          <a:ext cx="10471150" cy="4351655"/>
        </p:xfrm>
        <a:graphic>
          <a:graphicData uri="http://schemas.openxmlformats.org/drawingml/2006/table">
            <a:tbl>
              <a:tblPr firstRow="1" bandRow="1">
                <a:tableStyleId>{AF606853-7671-496A-8E4F-DF71F8EC918B}</a:tableStyleId>
              </a:tblPr>
              <a:tblGrid>
                <a:gridCol w="2585720"/>
                <a:gridCol w="5786120"/>
                <a:gridCol w="2099310"/>
              </a:tblGrid>
              <a:tr h="870331">
                <a:tc>
                  <a:txBody>
                    <a:bodyPr/>
                    <a:p>
                      <a:pPr algn="ctr">
                        <a:buNone/>
                      </a:pPr>
                      <a:r>
                        <a:rPr lang="zh-CN" altLang="en-US" sz="2800">
                          <a:solidFill>
                            <a:schemeClr val="tx2"/>
                          </a:solidFill>
                        </a:rPr>
                        <a:t>时间</a:t>
                      </a:r>
                      <a:endParaRPr lang="zh-CN" altLang="en-US" sz="2800">
                        <a:solidFill>
                          <a:schemeClr val="tx2"/>
                        </a:solidFill>
                      </a:endParaRPr>
                    </a:p>
                  </a:txBody>
                  <a:tcPr anchor="ctr" anchorCtr="0">
                    <a:solidFill>
                      <a:srgbClr val="00B050"/>
                    </a:solidFill>
                  </a:tcPr>
                </a:tc>
                <a:tc>
                  <a:txBody>
                    <a:bodyPr/>
                    <a:p>
                      <a:pPr algn="ctr">
                        <a:buNone/>
                      </a:pPr>
                      <a:r>
                        <a:rPr lang="zh-CN" altLang="en-US" sz="2800">
                          <a:solidFill>
                            <a:schemeClr val="tx2"/>
                          </a:solidFill>
                        </a:rPr>
                        <a:t>课题进展与预期目标</a:t>
                      </a:r>
                      <a:endParaRPr lang="zh-CN" altLang="en-US" sz="2800">
                        <a:solidFill>
                          <a:schemeClr val="tx2"/>
                        </a:solidFill>
                      </a:endParaRPr>
                    </a:p>
                  </a:txBody>
                  <a:tcPr anchor="ctr" anchorCtr="0">
                    <a:solidFill>
                      <a:srgbClr val="00B050"/>
                    </a:solidFill>
                  </a:tcPr>
                </a:tc>
                <a:tc>
                  <a:txBody>
                    <a:bodyPr/>
                    <a:p>
                      <a:pPr algn="ctr">
                        <a:buNone/>
                      </a:pPr>
                      <a:r>
                        <a:rPr lang="zh-CN" altLang="en-US" sz="2800">
                          <a:solidFill>
                            <a:schemeClr val="tx2"/>
                          </a:solidFill>
                        </a:rPr>
                        <a:t>完成情况</a:t>
                      </a:r>
                      <a:endParaRPr lang="zh-CN" altLang="en-US" sz="2800">
                        <a:solidFill>
                          <a:schemeClr val="tx2"/>
                        </a:solidFill>
                      </a:endParaRPr>
                    </a:p>
                  </a:txBody>
                  <a:tcPr anchor="ctr" anchorCtr="0">
                    <a:solidFill>
                      <a:srgbClr val="00B050"/>
                    </a:solidFill>
                  </a:tcPr>
                </a:tc>
              </a:tr>
              <a:tr h="870585">
                <a:tc>
                  <a:txBody>
                    <a:bodyPr/>
                    <a:p>
                      <a:pPr algn="ctr">
                        <a:buNone/>
                      </a:pPr>
                      <a:r>
                        <a:rPr lang="en-US" altLang="zh-CN">
                          <a:latin typeface="Times New Roman" panose="02020603050405020304" pitchFamily="2" charset="0"/>
                        </a:rPr>
                        <a:t>2017.03.01--2017.04.01</a:t>
                      </a:r>
                      <a:endParaRPr lang="en-US" altLang="zh-CN">
                        <a:latin typeface="Times New Roman" panose="02020603050405020304" pitchFamily="2" charset="0"/>
                      </a:endParaRPr>
                    </a:p>
                  </a:txBody>
                  <a:tcPr anchor="ctr" anchorCtr="0"/>
                </a:tc>
                <a:tc>
                  <a:txBody>
                    <a:bodyPr/>
                    <a:p>
                      <a:pPr algn="l">
                        <a:buNone/>
                      </a:pPr>
                      <a:r>
                        <a:rPr lang="zh-CN" altLang="en-US"/>
                        <a:t>利用</a:t>
                      </a:r>
                      <a:r>
                        <a:rPr lang="en-US" altLang="zh-CN">
                          <a:latin typeface="Times New Roman" panose="02020603050405020304" pitchFamily="2" charset="0"/>
                        </a:rPr>
                        <a:t>Qt</a:t>
                      </a:r>
                      <a:r>
                        <a:rPr lang="zh-CN" altLang="en-US"/>
                        <a:t>和</a:t>
                      </a:r>
                      <a:r>
                        <a:rPr lang="en-US" altLang="zh-CN">
                          <a:latin typeface="Times New Roman" panose="02020603050405020304" pitchFamily="2" charset="0"/>
                        </a:rPr>
                        <a:t>ROS</a:t>
                      </a:r>
                      <a:r>
                        <a:rPr lang="zh-CN" altLang="en-US"/>
                        <a:t>相结合，设计一款人机交互界面</a:t>
                      </a:r>
                      <a:endParaRPr lang="zh-CN" altLang="en-US"/>
                    </a:p>
                  </a:txBody>
                  <a:tcPr anchor="ctr" anchorCtr="0"/>
                </a:tc>
                <a:tc>
                  <a:txBody>
                    <a:bodyPr/>
                    <a:p>
                      <a:pPr algn="ctr">
                        <a:buNone/>
                      </a:pPr>
                      <a:r>
                        <a:rPr lang="zh-CN" altLang="en-US"/>
                        <a:t>未完成</a:t>
                      </a:r>
                      <a:endParaRPr lang="zh-CN" altLang="en-US"/>
                    </a:p>
                  </a:txBody>
                  <a:tcPr anchor="ctr" anchorCtr="0"/>
                </a:tc>
              </a:tr>
              <a:tr h="870585">
                <a:tc>
                  <a:txBody>
                    <a:bodyPr/>
                    <a:p>
                      <a:pPr algn="ctr">
                        <a:buNone/>
                      </a:pPr>
                      <a:r>
                        <a:rPr lang="en-US" altLang="zh-CN">
                          <a:latin typeface="Times New Roman" panose="02020603050405020304" pitchFamily="2" charset="0"/>
                        </a:rPr>
                        <a:t>2017.04.02--2017.05.31</a:t>
                      </a:r>
                      <a:endParaRPr lang="en-US" altLang="zh-CN">
                        <a:latin typeface="Times New Roman" panose="02020603050405020304" pitchFamily="2" charset="0"/>
                      </a:endParaRPr>
                    </a:p>
                  </a:txBody>
                  <a:tcPr anchor="ctr" anchorCtr="0"/>
                </a:tc>
                <a:tc>
                  <a:txBody>
                    <a:bodyPr/>
                    <a:p>
                      <a:pPr algn="l">
                        <a:buNone/>
                      </a:pPr>
                      <a:r>
                        <a:t>将实验期间取得的相关成果进行整理，并发表一篇学术小论文</a:t>
                      </a:r>
                    </a:p>
                  </a:txBody>
                  <a:tcPr anchor="ctr" anchorCtr="0"/>
                </a:tc>
                <a:tc>
                  <a:txBody>
                    <a:bodyPr/>
                    <a:p>
                      <a:pPr algn="ctr">
                        <a:buNone/>
                      </a:pPr>
                      <a:r>
                        <a:rPr lang="zh-CN" altLang="en-US"/>
                        <a:t>未来成</a:t>
                      </a:r>
                      <a:endParaRPr lang="zh-CN" altLang="en-US"/>
                    </a:p>
                  </a:txBody>
                  <a:tcPr anchor="ctr" anchorCtr="0"/>
                </a:tc>
              </a:tr>
              <a:tr h="870585">
                <a:tc>
                  <a:txBody>
                    <a:bodyPr/>
                    <a:p>
                      <a:pPr algn="ctr">
                        <a:buNone/>
                      </a:pPr>
                      <a:r>
                        <a:rPr lang="en-US" altLang="zh-CN">
                          <a:latin typeface="Times New Roman" panose="02020603050405020304" pitchFamily="2" charset="0"/>
                        </a:rPr>
                        <a:t>2017</a:t>
                      </a:r>
                      <a:r>
                        <a:rPr lang="en-US" altLang="zh-CN"/>
                        <a:t>.06.01--2017.07.31</a:t>
                      </a:r>
                      <a:endParaRPr lang="en-US" altLang="zh-CN"/>
                    </a:p>
                  </a:txBody>
                  <a:tcPr anchor="ctr" anchorCtr="0"/>
                </a:tc>
                <a:tc>
                  <a:txBody>
                    <a:bodyPr/>
                    <a:p>
                      <a:pPr algn="l">
                        <a:buNone/>
                      </a:pPr>
                      <a:r>
                        <a:rPr lang="zh-CN" altLang="en-US"/>
                        <a:t>整理研究成果，撰写、修改、完善硕士学位论文</a:t>
                      </a:r>
                      <a:endParaRPr lang="zh-CN" altLang="en-US"/>
                    </a:p>
                  </a:txBody>
                  <a:tcPr anchor="ctr" anchorCtr="0"/>
                </a:tc>
                <a:tc>
                  <a:txBody>
                    <a:bodyPr/>
                    <a:p>
                      <a:pPr algn="ctr">
                        <a:buNone/>
                      </a:pPr>
                      <a:r>
                        <a:rPr lang="zh-CN" altLang="en-US"/>
                        <a:t>未完成</a:t>
                      </a:r>
                      <a:endParaRPr lang="zh-CN" altLang="en-US"/>
                    </a:p>
                  </a:txBody>
                  <a:tcPr anchor="ctr" anchorCtr="0"/>
                </a:tc>
              </a:tr>
              <a:tr h="870585">
                <a:tc>
                  <a:txBody>
                    <a:bodyPr/>
                    <a:p>
                      <a:pPr algn="ctr">
                        <a:buNone/>
                      </a:pPr>
                      <a:r>
                        <a:rPr lang="en-US" altLang="zh-CN">
                          <a:latin typeface="Times New Roman" panose="02020603050405020304" pitchFamily="2" charset="0"/>
                        </a:rPr>
                        <a:t>2017.08.01--2017.12.20</a:t>
                      </a:r>
                      <a:endParaRPr lang="en-US" altLang="zh-CN">
                        <a:latin typeface="Times New Roman" panose="02020603050405020304" pitchFamily="2" charset="0"/>
                      </a:endParaRPr>
                    </a:p>
                  </a:txBody>
                  <a:tcPr anchor="ctr" anchorCtr="0"/>
                </a:tc>
                <a:tc>
                  <a:txBody>
                    <a:bodyPr/>
                    <a:p>
                      <a:pPr algn="l">
                        <a:buNone/>
                      </a:pPr>
                      <a:r>
                        <a:rPr lang="zh-CN" altLang="en-US"/>
                        <a:t>准备硕士学位论文答辩</a:t>
                      </a:r>
                      <a:endParaRPr lang="zh-CN" altLang="en-US"/>
                    </a:p>
                  </a:txBody>
                  <a:tcPr anchor="ctr" anchorCtr="0"/>
                </a:tc>
                <a:tc>
                  <a:txBody>
                    <a:bodyPr/>
                    <a:p>
                      <a:pPr algn="ctr">
                        <a:buNone/>
                      </a:pPr>
                      <a:r>
                        <a:rPr lang="zh-CN" altLang="en-US"/>
                        <a:t>未完成</a:t>
                      </a:r>
                      <a:endParaRPr lang="zh-CN" altLang="en-US"/>
                    </a:p>
                  </a:txBody>
                  <a:tcPr anchor="ctr" anchorCtr="0"/>
                </a:tc>
              </a:tr>
            </a:tbl>
          </a:graphicData>
        </a:graphic>
      </p:graphicFrame>
    </p:spTree>
  </p:cSld>
  <p:clrMapOvr>
    <a:masterClrMapping/>
  </p:clrMapOvr>
  <p:transition>
    <p:newsfla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特征提取算法及实验结果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7" name="文本框 6"/>
          <p:cNvSpPr txBox="1"/>
          <p:nvPr/>
        </p:nvSpPr>
        <p:spPr>
          <a:xfrm>
            <a:off x="2201545" y="2476500"/>
            <a:ext cx="2214880" cy="396240"/>
          </a:xfrm>
          <a:prstGeom prst="rect">
            <a:avLst/>
          </a:prstGeom>
          <a:solidFill>
            <a:srgbClr val="0070C0"/>
          </a:solidFill>
          <a:effectLst>
            <a:innerShdw blurRad="1143000" dist="812800" dir="16200000">
              <a:srgbClr val="FF0000">
                <a:alpha val="50000"/>
              </a:srgbClr>
            </a:innerShdw>
          </a:effectLst>
        </p:spPr>
        <p:txBody>
          <a:bodyPr wrap="none" rtlCol="0">
            <a:spAutoFit/>
          </a:bodyPr>
          <a:p>
            <a:r>
              <a:rPr lang="zh-CN" altLang="en-US" sz="2000"/>
              <a:t>激光特征提取问题</a:t>
            </a:r>
            <a:endParaRPr lang="zh-CN" altLang="en-US" sz="2000"/>
          </a:p>
        </p:txBody>
      </p:sp>
      <p:sp>
        <p:nvSpPr>
          <p:cNvPr id="16" name="文本框 15"/>
          <p:cNvSpPr txBox="1"/>
          <p:nvPr/>
        </p:nvSpPr>
        <p:spPr>
          <a:xfrm>
            <a:off x="2842260" y="5723255"/>
            <a:ext cx="8808720" cy="70104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p>
            <a:pPr marL="0" indent="266700" algn="l"/>
            <a:r>
              <a:rPr lang="en-US" altLang="zh-CN" sz="2000" b="0" u="none">
                <a:solidFill>
                  <a:schemeClr val="tx2"/>
                </a:solidFill>
                <a:latin typeface="宋体" panose="02010600030101010101" pitchFamily="2" charset="-122"/>
                <a:ea typeface="宋体" panose="02010600030101010101" pitchFamily="2" charset="-122"/>
                <a:cs typeface="宋体" panose="02010600030101010101" pitchFamily="2" charset="-122"/>
              </a:rPr>
              <a:t>  </a:t>
            </a:r>
            <a:r>
              <a:rPr lang="zh-CN" altLang="en-US" sz="2000" b="1" i="1" u="none">
                <a:solidFill>
                  <a:srgbClr val="FF0000"/>
                </a:solidFill>
                <a:latin typeface="宋体" panose="02010600030101010101" pitchFamily="2" charset="-122"/>
                <a:ea typeface="宋体" panose="02010600030101010101" pitchFamily="2" charset="-122"/>
                <a:cs typeface="宋体" panose="02010600030101010101" pitchFamily="2" charset="-122"/>
              </a:rPr>
              <a:t>数据缺失</a:t>
            </a:r>
            <a:r>
              <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rPr>
              <a:t> 由于存在遮挡和高反射性物体，激光雷达数据存在较强的非连续性，从而影响对数据的正确处理，导致提取特征的重复度降低</a:t>
            </a:r>
            <a:endPar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
        <p:nvSpPr>
          <p:cNvPr id="17" name="文本框 16"/>
          <p:cNvSpPr txBox="1"/>
          <p:nvPr/>
        </p:nvSpPr>
        <p:spPr>
          <a:xfrm>
            <a:off x="2841625" y="3061335"/>
            <a:ext cx="8809355" cy="100584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p>
            <a:pPr marL="0" indent="266700" algn="l"/>
            <a:r>
              <a:rPr lang="en-US" altLang="zh-CN" sz="2000" b="0" u="none">
                <a:latin typeface="宋体" panose="02010600030101010101" pitchFamily="2" charset="-122"/>
                <a:ea typeface="宋体" panose="02010600030101010101" pitchFamily="2" charset="-122"/>
                <a:cs typeface="宋体" panose="02010600030101010101" pitchFamily="2" charset="-122"/>
              </a:rPr>
              <a:t>  </a:t>
            </a:r>
            <a:r>
              <a:rPr lang="zh-CN" altLang="en-US" sz="2000" b="1" i="1" u="none">
                <a:solidFill>
                  <a:srgbClr val="FF0000"/>
                </a:solidFill>
                <a:latin typeface="宋体" panose="02010600030101010101" pitchFamily="2" charset="-122"/>
                <a:ea typeface="宋体" panose="02010600030101010101" pitchFamily="2" charset="-122"/>
                <a:cs typeface="宋体" panose="02010600030101010101" pitchFamily="2" charset="-122"/>
              </a:rPr>
              <a:t>噪声</a:t>
            </a:r>
            <a:r>
              <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rPr>
              <a:t> 虽然激光数据精度非常高，但是数据不可避免地会受到噪声的影响，这些噪声会表现在光滑平面的激光雷达观测存在锯齿状结果，进而会产生大量不可重复的虚假特征点</a:t>
            </a:r>
            <a:endPar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
        <p:nvSpPr>
          <p:cNvPr id="18" name="文本框 17"/>
          <p:cNvSpPr txBox="1"/>
          <p:nvPr/>
        </p:nvSpPr>
        <p:spPr>
          <a:xfrm>
            <a:off x="2841625" y="4287520"/>
            <a:ext cx="8809355" cy="131064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p>
            <a:pPr marL="0" indent="0" algn="l"/>
            <a:r>
              <a:rPr lang="en-US" altLang="zh-CN" sz="2000" b="0" u="none">
                <a:latin typeface="宋体" panose="02010600030101010101" pitchFamily="2" charset="-122"/>
                <a:ea typeface="宋体" panose="02010600030101010101" pitchFamily="2" charset="-122"/>
                <a:cs typeface="宋体" panose="02010600030101010101" pitchFamily="2" charset="-122"/>
              </a:rPr>
              <a:t>    </a:t>
            </a:r>
            <a:r>
              <a:rPr lang="zh-CN" altLang="en-US" sz="2000" b="1" i="1" u="none">
                <a:solidFill>
                  <a:srgbClr val="FF0000"/>
                </a:solidFill>
                <a:latin typeface="宋体" panose="02010600030101010101" pitchFamily="2" charset="-122"/>
                <a:ea typeface="宋体" panose="02010600030101010101" pitchFamily="2" charset="-122"/>
                <a:cs typeface="宋体" panose="02010600030101010101" pitchFamily="2" charset="-122"/>
              </a:rPr>
              <a:t>离散化误差</a:t>
            </a:r>
            <a:r>
              <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rPr>
              <a:t> 由于激光雷达将环境数据高度离散化，因此其离散化误差对特征提取具有较大的影响，特别是目标物体距离传感器距离远时，这种离散化误差会导致同样的物体返回差异非常大的观测，进而影响特征提取的重复度</a:t>
            </a:r>
            <a:endPar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newsfla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特征提取算法及实验结果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3" name="文本框 2"/>
          <p:cNvSpPr txBox="1"/>
          <p:nvPr/>
        </p:nvSpPr>
        <p:spPr>
          <a:xfrm>
            <a:off x="3037840" y="3683000"/>
            <a:ext cx="8349615" cy="100584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p>
            <a:pPr marL="0" indent="0" algn="l"/>
            <a:r>
              <a:rPr lang="zh-CN" altLang="en-US" sz="2000" b="1" i="1" u="none">
                <a:solidFill>
                  <a:srgbClr val="FF0000"/>
                </a:solidFill>
                <a:latin typeface="宋体" panose="02010600030101010101" pitchFamily="2" charset="-122"/>
                <a:ea typeface="宋体" panose="02010600030101010101" pitchFamily="2" charset="-122"/>
                <a:cs typeface="宋体" panose="02010600030101010101" pitchFamily="2" charset="-122"/>
              </a:rPr>
              <a:t>预处理</a:t>
            </a:r>
            <a:r>
              <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rPr>
              <a:t> 因为激光返回的数据中会有一些错误的数据，这些数据需要进行预处理剔除掉；另一方面就是需要对激光雷达数据进行聚类，聚类的根据就是：从相同的物体返回的激光雷达数据往往具有相同的特征</a:t>
            </a:r>
            <a:endPar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3037840" y="5362575"/>
            <a:ext cx="8350250" cy="39624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p>
            <a:pPr marL="0" indent="0" algn="l"/>
            <a:r>
              <a:rPr lang="zh-CN" altLang="en-US" sz="2000" b="1" i="1" u="none">
                <a:solidFill>
                  <a:srgbClr val="FF0000"/>
                </a:solidFill>
                <a:latin typeface="宋体" panose="02010600030101010101" pitchFamily="2" charset="-122"/>
                <a:ea typeface="宋体" panose="02010600030101010101" pitchFamily="2" charset="-122"/>
                <a:cs typeface="宋体" panose="02010600030101010101" pitchFamily="2" charset="-122"/>
              </a:rPr>
              <a:t>提取特征</a:t>
            </a:r>
            <a:r>
              <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rPr>
              <a:t> 利用相关的算法，提取环境中的直线、角点和圆弧这些特征</a:t>
            </a:r>
            <a:endParaRPr lang="zh-CN" altLang="en-US" sz="2000" b="1" u="none">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2195195" y="2599690"/>
            <a:ext cx="2621280" cy="457200"/>
          </a:xfrm>
          <a:prstGeom prst="rect">
            <a:avLst/>
          </a:prstGeom>
          <a:solidFill>
            <a:srgbClr val="0070C0"/>
          </a:solidFill>
          <a:effectLst>
            <a:innerShdw blurRad="1143000" dist="812800" dir="16200000">
              <a:srgbClr val="FF0000">
                <a:alpha val="50000"/>
              </a:srgbClr>
            </a:innerShdw>
          </a:effectLst>
        </p:spPr>
        <p:txBody>
          <a:bodyPr wrap="none" rtlCol="0">
            <a:spAutoFit/>
          </a:bodyPr>
          <a:p>
            <a:r>
              <a:rPr lang="zh-CN" altLang="en-US" sz="2400"/>
              <a:t>激光进行特征提取</a:t>
            </a:r>
            <a:endParaRPr lang="zh-CN" altLang="en-US" sz="2400"/>
          </a:p>
        </p:txBody>
      </p:sp>
    </p:spTree>
  </p:cSld>
  <p:clrMapOvr>
    <a:masterClrMapping/>
  </p:clrMapOvr>
  <p:transition>
    <p:newsfla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特征提取算法及实验结果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pic>
        <p:nvPicPr>
          <p:cNvPr id="14" name="图片 13"/>
          <p:cNvPicPr>
            <a:picLocks noChangeAspect="1"/>
          </p:cNvPicPr>
          <p:nvPr/>
        </p:nvPicPr>
        <p:blipFill>
          <a:blip r:embed="rId2"/>
          <a:stretch>
            <a:fillRect/>
          </a:stretch>
        </p:blipFill>
        <p:spPr>
          <a:xfrm>
            <a:off x="6189980" y="2770505"/>
            <a:ext cx="5400000" cy="3134753"/>
          </a:xfrm>
          <a:prstGeom prst="rect">
            <a:avLst/>
          </a:prstGeom>
        </p:spPr>
      </p:pic>
      <p:graphicFrame>
        <p:nvGraphicFramePr>
          <p:cNvPr id="3" name="对象 -2147482519"/>
          <p:cNvGraphicFramePr>
            <a:graphicFrameLocks noChangeAspect="1"/>
          </p:cNvGraphicFramePr>
          <p:nvPr/>
        </p:nvGraphicFramePr>
        <p:xfrm>
          <a:off x="1955800" y="3328670"/>
          <a:ext cx="1350000" cy="360000"/>
        </p:xfrm>
        <a:graphic>
          <a:graphicData uri="http://schemas.openxmlformats.org/presentationml/2006/ole">
            <mc:AlternateContent xmlns:mc="http://schemas.openxmlformats.org/markup-compatibility/2006">
              <mc:Choice xmlns:v="urn:schemas-microsoft-com:vml" Requires="v">
                <p:oleObj spid="_x0000_s3076" name="" r:id="rId3" imgW="762000" imgH="203200" progId="Equation.KSEE3">
                  <p:embed/>
                </p:oleObj>
              </mc:Choice>
              <mc:Fallback>
                <p:oleObj name="" r:id="rId3" imgW="762000" imgH="203200" progId="Equation.KSEE3">
                  <p:embed/>
                  <p:pic>
                    <p:nvPicPr>
                      <p:cNvPr id="0" name="图片 3075"/>
                      <p:cNvPicPr/>
                      <p:nvPr/>
                    </p:nvPicPr>
                    <p:blipFill>
                      <a:blip r:embed="rId4"/>
                      <a:stretch>
                        <a:fillRect/>
                      </a:stretch>
                    </p:blipFill>
                    <p:spPr>
                      <a:xfrm>
                        <a:off x="1955800" y="3328670"/>
                        <a:ext cx="1350000" cy="360000"/>
                      </a:xfrm>
                      <a:prstGeom prst="rect">
                        <a:avLst/>
                      </a:prstGeom>
                      <a:solidFill>
                        <a:schemeClr val="accent1">
                          <a:lumMod val="75000"/>
                        </a:schemeClr>
                      </a:solidFill>
                      <a:ln w="38100">
                        <a:noFill/>
                        <a:miter/>
                      </a:ln>
                    </p:spPr>
                  </p:pic>
                </p:oleObj>
              </mc:Fallback>
            </mc:AlternateContent>
          </a:graphicData>
        </a:graphic>
      </p:graphicFrame>
      <p:graphicFrame>
        <p:nvGraphicFramePr>
          <p:cNvPr id="7" name="对象 -2147482518"/>
          <p:cNvGraphicFramePr>
            <a:graphicFrameLocks noChangeAspect="1"/>
          </p:cNvGraphicFramePr>
          <p:nvPr/>
        </p:nvGraphicFramePr>
        <p:xfrm>
          <a:off x="1955800" y="3744913"/>
          <a:ext cx="2950649" cy="2160000"/>
        </p:xfrm>
        <a:graphic>
          <a:graphicData uri="http://schemas.openxmlformats.org/presentationml/2006/ole">
            <mc:AlternateContent xmlns:mc="http://schemas.openxmlformats.org/markup-compatibility/2006">
              <mc:Choice xmlns:v="urn:schemas-microsoft-com:vml" Requires="v">
                <p:oleObj spid="_x0000_s15" name="" r:id="rId5" imgW="1803400" imgH="1320165" progId="Equation.KSEE3">
                  <p:embed/>
                </p:oleObj>
              </mc:Choice>
              <mc:Fallback>
                <p:oleObj name="" r:id="rId5" imgW="1803400" imgH="1320165" progId="Equation.KSEE3">
                  <p:embed/>
                  <p:pic>
                    <p:nvPicPr>
                      <p:cNvPr id="0" name="图片 14"/>
                      <p:cNvPicPr/>
                      <p:nvPr/>
                    </p:nvPicPr>
                    <p:blipFill>
                      <a:blip r:embed="rId6"/>
                      <a:stretch>
                        <a:fillRect/>
                      </a:stretch>
                    </p:blipFill>
                    <p:spPr>
                      <a:xfrm>
                        <a:off x="1955800" y="3744913"/>
                        <a:ext cx="2950649" cy="2160000"/>
                      </a:xfrm>
                      <a:prstGeom prst="rect">
                        <a:avLst/>
                      </a:prstGeom>
                      <a:solidFill>
                        <a:schemeClr val="accent1">
                          <a:lumMod val="75000"/>
                        </a:schemeClr>
                      </a:solidFill>
                      <a:ln w="38100">
                        <a:noFill/>
                        <a:miter/>
                      </a:ln>
                    </p:spPr>
                  </p:pic>
                </p:oleObj>
              </mc:Fallback>
            </mc:AlternateContent>
          </a:graphicData>
        </a:graphic>
      </p:graphicFrame>
      <p:sp>
        <p:nvSpPr>
          <p:cNvPr id="16" name="文本框 15"/>
          <p:cNvSpPr txBox="1"/>
          <p:nvPr/>
        </p:nvSpPr>
        <p:spPr>
          <a:xfrm>
            <a:off x="1905635" y="2932430"/>
            <a:ext cx="3195320" cy="396240"/>
          </a:xfrm>
          <a:prstGeom prst="rect">
            <a:avLst/>
          </a:prstGeom>
          <a:no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利用最小二乘法进行直线</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sp>
        <p:nvSpPr>
          <p:cNvPr id="17" name="文本框 16"/>
          <p:cNvSpPr txBox="1"/>
          <p:nvPr/>
        </p:nvSpPr>
        <p:spPr>
          <a:xfrm>
            <a:off x="1256030" y="6048375"/>
            <a:ext cx="10460990" cy="3962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p>
            <a:pPr marL="0" indent="0" algn="l"/>
            <a:r>
              <a:rPr lang="zh-CN" altLang="en-US" sz="2000" b="0" u="none">
                <a:solidFill>
                  <a:srgbClr val="FF0000"/>
                </a:solidFill>
                <a:latin typeface="宋体" panose="02010600030101010101" pitchFamily="2" charset="-122"/>
                <a:ea typeface="宋体" panose="02010600030101010101" pitchFamily="2" charset="-122"/>
                <a:cs typeface="宋体" panose="02010600030101010101" pitchFamily="2" charset="-122"/>
              </a:rPr>
              <a:t>在实际的情况中，必须设置一个阈值作为过滤器，如果</a:t>
            </a:r>
            <a:r>
              <a:rPr lang="en-US" altLang="zh-CN" sz="2000" b="0" u="none">
                <a:solidFill>
                  <a:srgbClr val="FF0000"/>
                </a:solidFill>
                <a:latin typeface="宋体" panose="02010600030101010101" pitchFamily="2" charset="-122"/>
                <a:ea typeface="宋体" panose="02010600030101010101" pitchFamily="2" charset="-122"/>
                <a:cs typeface="Times New Roman" panose="02020603050405020304" pitchFamily="2" charset="0"/>
              </a:rPr>
              <a:t>ρ</a:t>
            </a:r>
            <a:r>
              <a:rPr lang="zh-CN" altLang="en-US" sz="2000" b="0" u="none">
                <a:solidFill>
                  <a:srgbClr val="FF0000"/>
                </a:solidFill>
                <a:latin typeface="宋体" panose="02010600030101010101" pitchFamily="2" charset="-122"/>
                <a:ea typeface="宋体" panose="02010600030101010101" pitchFamily="2" charset="-122"/>
                <a:cs typeface="宋体" panose="02010600030101010101" pitchFamily="2" charset="-122"/>
              </a:rPr>
              <a:t>和</a:t>
            </a:r>
            <a:r>
              <a:rPr lang="en-US" altLang="zh-CN" sz="2000" b="0" u="none">
                <a:solidFill>
                  <a:srgbClr val="FF0000"/>
                </a:solidFill>
                <a:latin typeface="宋体" panose="02010600030101010101" pitchFamily="2" charset="-122"/>
                <a:ea typeface="宋体" panose="02010600030101010101" pitchFamily="2" charset="-122"/>
                <a:cs typeface="Times New Roman" panose="02020603050405020304" pitchFamily="2" charset="0"/>
              </a:rPr>
              <a:t>θ</a:t>
            </a:r>
            <a:r>
              <a:rPr lang="zh-CN" altLang="en-US" sz="2000" b="0" u="none">
                <a:solidFill>
                  <a:srgbClr val="FF0000"/>
                </a:solidFill>
                <a:latin typeface="宋体" panose="02010600030101010101" pitchFamily="2" charset="-122"/>
                <a:ea typeface="宋体" panose="02010600030101010101" pitchFamily="2" charset="-122"/>
                <a:cs typeface="宋体" panose="02010600030101010101" pitchFamily="2" charset="-122"/>
              </a:rPr>
              <a:t>小于阈值就则认为是同一条直线</a:t>
            </a:r>
            <a:endParaRPr lang="zh-CN" altLang="en-US" sz="2000" b="0" u="none">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18" name="文本框 17"/>
          <p:cNvSpPr txBox="1"/>
          <p:nvPr/>
        </p:nvSpPr>
        <p:spPr>
          <a:xfrm>
            <a:off x="1955800" y="2456815"/>
            <a:ext cx="1402080" cy="457200"/>
          </a:xfrm>
          <a:prstGeom prst="rect">
            <a:avLst/>
          </a:prstGeom>
          <a:solidFill>
            <a:srgbClr val="0070C0"/>
          </a:solidFill>
          <a:effectLst>
            <a:innerShdw blurRad="1143000" dist="812800" dir="16200000">
              <a:srgbClr val="FF0000">
                <a:alpha val="50000"/>
              </a:srgbClr>
            </a:innerShdw>
          </a:effectLst>
        </p:spPr>
        <p:txBody>
          <a:bodyPr wrap="none" rtlCol="0">
            <a:spAutoFit/>
          </a:bodyPr>
          <a:p>
            <a:r>
              <a:rPr lang="zh-CN" altLang="en-US" sz="2400"/>
              <a:t>直线提取</a:t>
            </a:r>
            <a:endParaRPr lang="zh-CN" altLang="en-US" sz="240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par>
                                <p:cTn id="8" presetID="10" presetClass="emph" presetSubtype="0" fill="hold" grpId="3" nodeType="withEffect">
                                  <p:stCondLst>
                                    <p:cond delay="0"/>
                                  </p:stCondLst>
                                  <p:childTnLst>
                                    <p:anim calcmode="discrete" valueType="str">
                                      <p:cBhvr override="childStyle">
                                        <p:cTn id="9" dur="2000" fill="hold"/>
                                        <p:tgtEl>
                                          <p:spTgt spid="1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0" presetID="35" presetClass="emph" presetSubtype="0" fill="hold" grpId="5" nodeType="withEffect">
                                  <p:stCondLst>
                                    <p:cond delay="0"/>
                                  </p:stCondLst>
                                  <p:childTnLst>
                                    <p:anim calcmode="discrete" valueType="str">
                                      <p:cBhvr>
                                        <p:cTn id="11" dur="1000" fill="hold"/>
                                        <p:tgtEl>
                                          <p:spTgt spid="17"/>
                                        </p:tgtEl>
                                        <p:attrNameLst>
                                          <p:attrName>style.visibility</p:attrName>
                                        </p:attrNameLst>
                                      </p:cBhvr>
                                      <p:tavLst>
                                        <p:tav tm="0">
                                          <p:val>
                                            <p:strVal val="hidden"/>
                                          </p:val>
                                        </p:tav>
                                        <p:tav tm="50000">
                                          <p:val>
                                            <p:strVal val="visible"/>
                                          </p:val>
                                        </p:tav>
                                      </p:tavLst>
                                    </p:anim>
                                  </p:childTnLst>
                                </p:cTn>
                              </p:par>
                              <p:par>
                                <p:cTn id="12" presetID="27" presetClass="emph" presetSubtype="0" fill="hold" grpId="7" nodeType="withEffect">
                                  <p:stCondLst>
                                    <p:cond delay="0"/>
                                  </p:stCondLst>
                                  <p:childTnLst>
                                    <p:animClr clrSpc="rgb" dir="cw">
                                      <p:cBhvr override="childStyle">
                                        <p:cTn id="13" dur="250" autoRev="1" fill="hold"/>
                                        <p:tgtEl>
                                          <p:spTgt spid="17"/>
                                        </p:tgtEl>
                                        <p:attrNameLst>
                                          <p:attrName>style.color</p:attrName>
                                        </p:attrNameLst>
                                      </p:cBhvr>
                                      <p:to>
                                        <a:schemeClr val="bg1"/>
                                      </p:to>
                                    </p:animClr>
                                    <p:animClr clrSpc="rgb" dir="cw">
                                      <p:cBhvr>
                                        <p:cTn id="14" dur="250" autoRev="1" fill="hold"/>
                                        <p:tgtEl>
                                          <p:spTgt spid="17"/>
                                        </p:tgtEl>
                                        <p:attrNameLst>
                                          <p:attrName>fillcolor</p:attrName>
                                        </p:attrNameLst>
                                      </p:cBhvr>
                                      <p:to>
                                        <a:schemeClr val="bg1"/>
                                      </p:to>
                                    </p:animClr>
                                    <p:set>
                                      <p:cBhvr>
                                        <p:cTn id="15" dur="250" autoRev="1" fill="hold"/>
                                        <p:tgtEl>
                                          <p:spTgt spid="17"/>
                                        </p:tgtEl>
                                        <p:attrNameLst>
                                          <p:attrName>fill.type</p:attrName>
                                        </p:attrNameLst>
                                      </p:cBhvr>
                                      <p:to>
                                        <p:strVal val="solid"/>
                                      </p:to>
                                    </p:set>
                                    <p:set>
                                      <p:cBhvr>
                                        <p:cTn id="16" dur="250" autoRev="1" fill="hold"/>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7" grpId="3" animBg="1"/>
      <p:bldP spid="17" grpId="4" animBg="1"/>
      <p:bldP spid="17" grpId="5" animBg="1"/>
      <p:bldP spid="17" grpId="6" animBg="1"/>
      <p:bldP spid="17" grpId="7"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特征提取算法及实验结果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8" name="文本框 7"/>
          <p:cNvSpPr txBox="1"/>
          <p:nvPr/>
        </p:nvSpPr>
        <p:spPr>
          <a:xfrm>
            <a:off x="2562225" y="3216275"/>
            <a:ext cx="8968740" cy="131064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p>
            <a:pPr marL="0" indent="0" algn="l"/>
            <a:r>
              <a:rPr lang="zh-CN" altLang="en-US" sz="2000" b="0" u="none">
                <a:solidFill>
                  <a:srgbClr val="0070C0"/>
                </a:solidFill>
                <a:latin typeface="宋体" panose="02010600030101010101" pitchFamily="2" charset="-122"/>
                <a:ea typeface="宋体" panose="02010600030101010101" pitchFamily="2" charset="-122"/>
                <a:cs typeface="宋体" panose="02010600030101010101" pitchFamily="2" charset="-122"/>
              </a:rPr>
              <a:t>环境中直线已经提取出来，而两条直线的交点就是我们所需要的角点。但是在实际情况中，根据上面的算法提取出来的直线并不一定具有相同的顶点，而且两条直线也无法保证完全垂直。假设</a:t>
            </a:r>
            <a:r>
              <a:rPr lang="en-US" altLang="zh-CN" sz="2000" b="0" u="none">
                <a:solidFill>
                  <a:srgbClr val="0070C0"/>
                </a:solidFill>
                <a:latin typeface="Times New Roman" panose="02020603050405020304" pitchFamily="2" charset="0"/>
                <a:ea typeface="宋体" panose="02010600030101010101" pitchFamily="2" charset="-122"/>
                <a:cs typeface="宋体" panose="02010600030101010101" pitchFamily="2" charset="-122"/>
              </a:rPr>
              <a:t>(x1,y1,xc1,yc1)</a:t>
            </a:r>
            <a:r>
              <a:rPr lang="zh-CN" altLang="en-US" sz="2000" b="0" u="none">
                <a:solidFill>
                  <a:srgbClr val="0070C0"/>
                </a:solidFill>
                <a:latin typeface="宋体" panose="02010600030101010101" pitchFamily="2" charset="-122"/>
                <a:ea typeface="宋体" panose="02010600030101010101" pitchFamily="2" charset="-122"/>
                <a:cs typeface="宋体" panose="02010600030101010101" pitchFamily="2" charset="-122"/>
              </a:rPr>
              <a:t>和</a:t>
            </a:r>
            <a:r>
              <a:rPr lang="en-US" altLang="zh-CN" sz="2000" b="0" u="none">
                <a:solidFill>
                  <a:srgbClr val="0070C0"/>
                </a:solidFill>
                <a:latin typeface="Times New Roman" panose="02020603050405020304" pitchFamily="2" charset="0"/>
                <a:ea typeface="Times New Roman" panose="02020603050405020304" pitchFamily="2" charset="0"/>
                <a:cs typeface="Times New Roman" panose="02020603050405020304" pitchFamily="2" charset="0"/>
              </a:rPr>
              <a:t>(x2,y2,xc2,yc2)</a:t>
            </a:r>
            <a:r>
              <a:rPr lang="zh-CN" altLang="en-US" sz="2000" b="0" u="none">
                <a:solidFill>
                  <a:srgbClr val="0070C0"/>
                </a:solidFill>
                <a:latin typeface="宋体" panose="02010600030101010101" pitchFamily="2" charset="-122"/>
                <a:ea typeface="宋体" panose="02010600030101010101" pitchFamily="2" charset="-122"/>
                <a:cs typeface="宋体" panose="02010600030101010101" pitchFamily="2" charset="-122"/>
              </a:rPr>
              <a:t>是形成相互垂直的两条直线，</a:t>
            </a:r>
            <a:r>
              <a:rPr lang="zh-CN" altLang="en-US" sz="2000" b="0" u="none">
                <a:solidFill>
                  <a:srgbClr val="0070C0"/>
                </a:solidFill>
                <a:latin typeface="Times New Roman" panose="02020603050405020304" pitchFamily="2" charset="0"/>
                <a:ea typeface="宋体" panose="02010600030101010101" pitchFamily="2" charset="-122"/>
                <a:cs typeface="宋体" panose="02010600030101010101" pitchFamily="2" charset="-122"/>
              </a:rPr>
              <a:t>（</a:t>
            </a:r>
            <a:r>
              <a:rPr lang="en-US" altLang="zh-CN" sz="2000" b="0" u="none">
                <a:solidFill>
                  <a:srgbClr val="0070C0"/>
                </a:solidFill>
                <a:latin typeface="Times New Roman" panose="02020603050405020304" pitchFamily="2" charset="0"/>
                <a:ea typeface="Times New Roman" panose="02020603050405020304" pitchFamily="2" charset="0"/>
                <a:cs typeface="Times New Roman" panose="02020603050405020304" pitchFamily="2" charset="0"/>
              </a:rPr>
              <a:t>xc1,yc1</a:t>
            </a:r>
            <a:r>
              <a:rPr lang="zh-CN" altLang="en-US" sz="2000" b="0" u="none">
                <a:solidFill>
                  <a:srgbClr val="0070C0"/>
                </a:solidFill>
                <a:latin typeface="Times New Roman" panose="02020603050405020304" pitchFamily="2" charset="0"/>
                <a:ea typeface="宋体" panose="02010600030101010101" pitchFamily="2" charset="-122"/>
                <a:cs typeface="宋体" panose="02010600030101010101" pitchFamily="2" charset="-122"/>
              </a:rPr>
              <a:t>）</a:t>
            </a:r>
            <a:r>
              <a:rPr lang="zh-CN" altLang="en-US" sz="2000" b="0" u="none">
                <a:solidFill>
                  <a:srgbClr val="0070C0"/>
                </a:solidFill>
                <a:latin typeface="宋体" panose="02010600030101010101" pitchFamily="2" charset="-122"/>
                <a:ea typeface="宋体" panose="02010600030101010101" pitchFamily="2" charset="-122"/>
                <a:cs typeface="宋体" panose="02010600030101010101" pitchFamily="2" charset="-122"/>
              </a:rPr>
              <a:t>和</a:t>
            </a:r>
            <a:r>
              <a:rPr lang="zh-CN" altLang="en-US" sz="2000" b="0" u="none">
                <a:solidFill>
                  <a:srgbClr val="0070C0"/>
                </a:solidFill>
                <a:latin typeface="Times New Roman" panose="02020603050405020304" pitchFamily="2" charset="0"/>
                <a:ea typeface="宋体" panose="02010600030101010101" pitchFamily="2" charset="-122"/>
                <a:cs typeface="宋体" panose="02010600030101010101" pitchFamily="2" charset="-122"/>
              </a:rPr>
              <a:t>（</a:t>
            </a:r>
            <a:r>
              <a:rPr lang="en-US" altLang="zh-CN" sz="2000" b="0" u="none">
                <a:solidFill>
                  <a:srgbClr val="0070C0"/>
                </a:solidFill>
                <a:latin typeface="Times New Roman" panose="02020603050405020304" pitchFamily="2" charset="0"/>
                <a:ea typeface="Times New Roman" panose="02020603050405020304" pitchFamily="2" charset="0"/>
                <a:cs typeface="Times New Roman" panose="02020603050405020304" pitchFamily="2" charset="0"/>
              </a:rPr>
              <a:t>xc2,yc2</a:t>
            </a:r>
            <a:r>
              <a:rPr lang="zh-CN" altLang="en-US" sz="2000" b="0" u="none">
                <a:solidFill>
                  <a:srgbClr val="0070C0"/>
                </a:solidFill>
                <a:latin typeface="Times New Roman" panose="02020603050405020304" pitchFamily="2" charset="0"/>
                <a:ea typeface="宋体" panose="02010600030101010101" pitchFamily="2" charset="-122"/>
                <a:cs typeface="宋体" panose="02010600030101010101" pitchFamily="2" charset="-122"/>
              </a:rPr>
              <a:t>）</a:t>
            </a:r>
            <a:r>
              <a:rPr lang="zh-CN" altLang="en-US" sz="2000" b="0" u="none">
                <a:solidFill>
                  <a:srgbClr val="0070C0"/>
                </a:solidFill>
                <a:latin typeface="宋体" panose="02010600030101010101" pitchFamily="2" charset="-122"/>
                <a:ea typeface="宋体" panose="02010600030101010101" pitchFamily="2" charset="-122"/>
                <a:cs typeface="宋体" panose="02010600030101010101" pitchFamily="2" charset="-122"/>
              </a:rPr>
              <a:t>分别是处于拐点区域的坐标点</a:t>
            </a:r>
            <a:endParaRPr lang="zh-CN" altLang="en-US" sz="2000" b="0" u="none">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对象 -2147482517"/>
          <p:cNvGraphicFramePr>
            <a:graphicFrameLocks noChangeAspect="1"/>
          </p:cNvGraphicFramePr>
          <p:nvPr/>
        </p:nvGraphicFramePr>
        <p:xfrm>
          <a:off x="2562225" y="4918710"/>
          <a:ext cx="5192727" cy="1440000"/>
        </p:xfrm>
        <a:graphic>
          <a:graphicData uri="http://schemas.openxmlformats.org/presentationml/2006/ole">
            <mc:AlternateContent xmlns:mc="http://schemas.openxmlformats.org/markup-compatibility/2006">
              <mc:Choice xmlns:v="urn:schemas-microsoft-com:vml" Requires="v">
                <p:oleObj spid="_x0000_s9" name="" r:id="rId2" imgW="3022600" imgH="838200" progId="Equation.KSEE3">
                  <p:embed/>
                </p:oleObj>
              </mc:Choice>
              <mc:Fallback>
                <p:oleObj name="" r:id="rId2" imgW="3022600" imgH="838200" progId="Equation.KSEE3">
                  <p:embed/>
                  <p:pic>
                    <p:nvPicPr>
                      <p:cNvPr id="0" name="图片 8"/>
                      <p:cNvPicPr/>
                      <p:nvPr/>
                    </p:nvPicPr>
                    <p:blipFill>
                      <a:blip r:embed="rId3"/>
                      <a:stretch>
                        <a:fillRect/>
                      </a:stretch>
                    </p:blipFill>
                    <p:spPr>
                      <a:xfrm>
                        <a:off x="2562225" y="4918710"/>
                        <a:ext cx="5192727" cy="1440000"/>
                      </a:xfrm>
                      <a:prstGeom prst="rect">
                        <a:avLst/>
                      </a:prstGeom>
                      <a:solidFill>
                        <a:schemeClr val="accent1">
                          <a:lumMod val="75000"/>
                        </a:schemeClr>
                      </a:solidFill>
                      <a:ln w="38100">
                        <a:noFill/>
                        <a:miter/>
                      </a:ln>
                    </p:spPr>
                  </p:pic>
                </p:oleObj>
              </mc:Fallback>
            </mc:AlternateContent>
          </a:graphicData>
        </a:graphic>
      </p:graphicFrame>
      <p:graphicFrame>
        <p:nvGraphicFramePr>
          <p:cNvPr id="7" name="对象 -2147482516"/>
          <p:cNvGraphicFramePr>
            <a:graphicFrameLocks noChangeAspect="1"/>
          </p:cNvGraphicFramePr>
          <p:nvPr/>
        </p:nvGraphicFramePr>
        <p:xfrm>
          <a:off x="8842375" y="4918710"/>
          <a:ext cx="1745455" cy="1440000"/>
        </p:xfrm>
        <a:graphic>
          <a:graphicData uri="http://schemas.openxmlformats.org/presentationml/2006/ole">
            <mc:AlternateContent xmlns:mc="http://schemas.openxmlformats.org/markup-compatibility/2006">
              <mc:Choice xmlns:v="urn:schemas-microsoft-com:vml" Requires="v">
                <p:oleObj spid="_x0000_s17" name="" r:id="rId4" imgW="1016000" imgH="838200" progId="Equation.KSEE3">
                  <p:embed/>
                </p:oleObj>
              </mc:Choice>
              <mc:Fallback>
                <p:oleObj name="" r:id="rId4" imgW="1016000" imgH="838200" progId="Equation.KSEE3">
                  <p:embed/>
                  <p:pic>
                    <p:nvPicPr>
                      <p:cNvPr id="0" name="图片 16"/>
                      <p:cNvPicPr/>
                      <p:nvPr/>
                    </p:nvPicPr>
                    <p:blipFill>
                      <a:blip r:embed="rId5"/>
                      <a:stretch>
                        <a:fillRect/>
                      </a:stretch>
                    </p:blipFill>
                    <p:spPr>
                      <a:xfrm>
                        <a:off x="8842375" y="4918710"/>
                        <a:ext cx="1745455" cy="1440000"/>
                      </a:xfrm>
                      <a:prstGeom prst="rect">
                        <a:avLst/>
                      </a:prstGeom>
                      <a:solidFill>
                        <a:schemeClr val="accent1">
                          <a:lumMod val="75000"/>
                        </a:schemeClr>
                      </a:solidFill>
                      <a:ln w="38100">
                        <a:noFill/>
                        <a:miter/>
                      </a:ln>
                    </p:spPr>
                  </p:pic>
                </p:oleObj>
              </mc:Fallback>
            </mc:AlternateContent>
          </a:graphicData>
        </a:graphic>
      </p:graphicFrame>
      <p:sp>
        <p:nvSpPr>
          <p:cNvPr id="18" name="文本框 17"/>
          <p:cNvSpPr txBox="1"/>
          <p:nvPr/>
        </p:nvSpPr>
        <p:spPr>
          <a:xfrm>
            <a:off x="1905635" y="2576830"/>
            <a:ext cx="1402080" cy="457200"/>
          </a:xfrm>
          <a:prstGeom prst="rect">
            <a:avLst/>
          </a:prstGeom>
          <a:solidFill>
            <a:srgbClr val="0070C0"/>
          </a:solidFill>
          <a:effectLst>
            <a:innerShdw blurRad="1143000" dist="812800" dir="16200000">
              <a:srgbClr val="FF0000">
                <a:alpha val="50000"/>
              </a:srgbClr>
            </a:innerShdw>
          </a:effectLst>
        </p:spPr>
        <p:txBody>
          <a:bodyPr wrap="none" rtlCol="0">
            <a:spAutoFit/>
          </a:bodyPr>
          <a:p>
            <a:r>
              <a:rPr lang="zh-CN" altLang="en-US" sz="2400"/>
              <a:t>角点提取</a:t>
            </a:r>
            <a:endParaRPr lang="zh-CN" altLang="en-US" sz="2400"/>
          </a:p>
        </p:txBody>
      </p:sp>
    </p:spTree>
  </p:cSld>
  <p:clrMapOvr>
    <a:masterClrMapping/>
  </p:clrMapOvr>
  <p:transition>
    <p:newsfla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特征提取算法及实验结果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18" name="文本框 17"/>
          <p:cNvSpPr txBox="1"/>
          <p:nvPr/>
        </p:nvSpPr>
        <p:spPr>
          <a:xfrm>
            <a:off x="1905635" y="2676525"/>
            <a:ext cx="1402080" cy="457200"/>
          </a:xfrm>
          <a:prstGeom prst="rect">
            <a:avLst/>
          </a:prstGeom>
          <a:solidFill>
            <a:srgbClr val="0070C0"/>
          </a:solidFill>
          <a:effectLst>
            <a:innerShdw blurRad="1143000" dist="812800" dir="16200000">
              <a:srgbClr val="FF0000">
                <a:alpha val="50000"/>
              </a:srgbClr>
            </a:innerShdw>
          </a:effectLst>
        </p:spPr>
        <p:txBody>
          <a:bodyPr wrap="none" rtlCol="0">
            <a:spAutoFit/>
          </a:bodyPr>
          <a:p>
            <a:r>
              <a:rPr lang="zh-CN" altLang="en-US" sz="2400"/>
              <a:t>路标提取</a:t>
            </a:r>
            <a:endParaRPr lang="zh-CN" altLang="en-US" sz="2400"/>
          </a:p>
        </p:txBody>
      </p:sp>
    </p:spTree>
  </p:cSld>
  <p:clrMapOvr>
    <a:masterClrMapping/>
  </p:clrMapOvr>
  <p:transition>
    <p:newsfla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特征提取算法及实验结果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3" name="文本框 2"/>
          <p:cNvSpPr txBox="1"/>
          <p:nvPr/>
        </p:nvSpPr>
        <p:spPr>
          <a:xfrm>
            <a:off x="2156460" y="2435860"/>
            <a:ext cx="8555990" cy="3962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p>
            <a:pPr marL="0" indent="0" algn="l"/>
            <a:r>
              <a:rPr lang="zh-CN" altLang="en-US" sz="2000" b="1" u="none">
                <a:solidFill>
                  <a:schemeClr val="tx2"/>
                </a:solidFill>
                <a:latin typeface="宋体" panose="02010600030101010101" pitchFamily="2" charset="-122"/>
                <a:ea typeface="宋体" panose="02010600030101010101" pitchFamily="2" charset="-122"/>
                <a:cs typeface="宋体" panose="02010600030101010101" pitchFamily="2" charset="-122"/>
              </a:rPr>
              <a:t>本课题采用</a:t>
            </a:r>
            <a:r>
              <a:rPr lang="en-US" altLang="zh-CN" sz="2000" b="1"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SICK151</a:t>
            </a:r>
            <a:r>
              <a:rPr lang="zh-CN" altLang="en-US" sz="2000" b="1" u="none">
                <a:solidFill>
                  <a:schemeClr val="tx2"/>
                </a:solidFill>
                <a:latin typeface="宋体" panose="02010600030101010101" pitchFamily="2" charset="-122"/>
                <a:ea typeface="宋体" panose="02010600030101010101" pitchFamily="2" charset="-122"/>
                <a:cs typeface="宋体" panose="02010600030101010101" pitchFamily="2" charset="-122"/>
              </a:rPr>
              <a:t>激光雷达，其分辨率为</a:t>
            </a:r>
            <a:r>
              <a:rPr lang="en-US" altLang="zh-CN" sz="2000" b="1"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0.25°，</a:t>
            </a:r>
            <a:r>
              <a:rPr lang="zh-CN" altLang="en-US" sz="2000" b="1" u="none">
                <a:solidFill>
                  <a:schemeClr val="tx2"/>
                </a:solidFill>
                <a:latin typeface="宋体" panose="02010600030101010101" pitchFamily="2" charset="-122"/>
                <a:ea typeface="宋体" panose="02010600030101010101" pitchFamily="2" charset="-122"/>
                <a:cs typeface="宋体" panose="02010600030101010101" pitchFamily="2" charset="-122"/>
              </a:rPr>
              <a:t>其频率为</a:t>
            </a:r>
            <a:r>
              <a:rPr lang="en-US" altLang="zh-CN" sz="2000" b="1"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50Hz</a:t>
            </a:r>
            <a:r>
              <a:rPr lang="zh-CN" altLang="en-US" sz="2000" b="1" u="none">
                <a:solidFill>
                  <a:schemeClr val="tx2"/>
                </a:solidFill>
                <a:latin typeface="宋体" panose="02010600030101010101" pitchFamily="2" charset="-122"/>
                <a:ea typeface="宋体" panose="02010600030101010101" pitchFamily="2" charset="-122"/>
                <a:cs typeface="宋体" panose="02010600030101010101" pitchFamily="2" charset="-122"/>
              </a:rPr>
              <a:t>或者</a:t>
            </a:r>
            <a:r>
              <a:rPr lang="en-US" altLang="zh-CN" sz="2000" b="1"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25Hz</a:t>
            </a:r>
            <a:endParaRPr lang="en-US" altLang="zh-CN" sz="2000" b="1"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endParaRPr>
          </a:p>
        </p:txBody>
      </p:sp>
      <p:pic>
        <p:nvPicPr>
          <p:cNvPr id="53" name="图片 53"/>
          <p:cNvPicPr>
            <a:picLocks noChangeAspect="1"/>
          </p:cNvPicPr>
          <p:nvPr/>
        </p:nvPicPr>
        <p:blipFill>
          <a:blip r:embed="rId2"/>
          <a:stretch>
            <a:fillRect/>
          </a:stretch>
        </p:blipFill>
        <p:spPr>
          <a:xfrm>
            <a:off x="2561908" y="3136900"/>
            <a:ext cx="3458259" cy="3240000"/>
          </a:xfrm>
          <a:prstGeom prst="rect">
            <a:avLst/>
          </a:prstGeom>
          <a:noFill/>
          <a:ln w="9525">
            <a:noFill/>
          </a:ln>
        </p:spPr>
      </p:pic>
      <p:pic>
        <p:nvPicPr>
          <p:cNvPr id="56" name="图片 56"/>
          <p:cNvPicPr>
            <a:picLocks noChangeAspect="1"/>
          </p:cNvPicPr>
          <p:nvPr/>
        </p:nvPicPr>
        <p:blipFill>
          <a:blip r:embed="rId3"/>
          <a:stretch>
            <a:fillRect/>
          </a:stretch>
        </p:blipFill>
        <p:spPr>
          <a:xfrm>
            <a:off x="7187565" y="3136900"/>
            <a:ext cx="3023277" cy="3240000"/>
          </a:xfrm>
          <a:prstGeom prst="rect">
            <a:avLst/>
          </a:prstGeom>
          <a:noFill/>
          <a:ln w="9525">
            <a:noFill/>
          </a:ln>
        </p:spPr>
      </p:pic>
    </p:spTree>
  </p:cSld>
  <p:clrMapOvr>
    <a:masterClrMapping/>
  </p:clrMapOvr>
  <p:transition>
    <p:newsfla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特征提取算法及实验结果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sp>
        <p:nvSpPr>
          <p:cNvPr id="100" name="文本框 99"/>
          <p:cNvSpPr txBox="1"/>
          <p:nvPr/>
        </p:nvSpPr>
        <p:spPr>
          <a:xfrm>
            <a:off x="2466975" y="2325370"/>
            <a:ext cx="2303145" cy="396240"/>
          </a:xfrm>
          <a:prstGeom prst="rect">
            <a:avLst/>
          </a:prstGeom>
          <a:effectLst>
            <a:innerShdw blurRad="355600" dist="50800" dir="18900000">
              <a:srgbClr val="FF0000">
                <a:alpha val="92000"/>
              </a:srgbClr>
            </a:innerShdw>
          </a:effectLst>
        </p:spPr>
        <p:style>
          <a:lnRef idx="2">
            <a:schemeClr val="accent4">
              <a:shade val="50000"/>
            </a:schemeClr>
          </a:lnRef>
          <a:fillRef idx="1">
            <a:schemeClr val="accent4"/>
          </a:fillRef>
          <a:effectRef idx="0">
            <a:schemeClr val="accent4"/>
          </a:effectRef>
          <a:fontRef idx="minor">
            <a:schemeClr val="lt1"/>
          </a:fontRef>
        </p:style>
        <p:txBody>
          <a:bodyPr wrap="square">
            <a:spAutoFit/>
          </a:bodyPr>
          <a:p>
            <a:pPr marL="0" indent="0" algn="l"/>
            <a:r>
              <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rPr>
              <a:t>激光路标提取场景</a:t>
            </a:r>
            <a:endPar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pic>
        <p:nvPicPr>
          <p:cNvPr id="57" name="图片 57" descr="571305145136678054"/>
          <p:cNvPicPr>
            <a:picLocks noChangeAspect="1"/>
          </p:cNvPicPr>
          <p:nvPr/>
        </p:nvPicPr>
        <p:blipFill>
          <a:blip r:embed="rId2"/>
          <a:stretch>
            <a:fillRect/>
          </a:stretch>
        </p:blipFill>
        <p:spPr>
          <a:xfrm>
            <a:off x="2466975" y="2824798"/>
            <a:ext cx="4800000" cy="3600000"/>
          </a:xfrm>
          <a:prstGeom prst="rect">
            <a:avLst/>
          </a:prstGeom>
        </p:spPr>
      </p:pic>
      <p:pic>
        <p:nvPicPr>
          <p:cNvPr id="58" name="图片 58" descr="875936562265529702"/>
          <p:cNvPicPr>
            <a:picLocks noChangeAspect="1"/>
          </p:cNvPicPr>
          <p:nvPr/>
        </p:nvPicPr>
        <p:blipFill>
          <a:blip r:embed="rId3"/>
          <a:stretch>
            <a:fillRect/>
          </a:stretch>
        </p:blipFill>
        <p:spPr>
          <a:xfrm>
            <a:off x="8082280" y="2824798"/>
            <a:ext cx="2699683" cy="3600000"/>
          </a:xfrm>
          <a:prstGeom prst="rect">
            <a:avLst/>
          </a:prstGeom>
        </p:spPr>
      </p:pic>
    </p:spTree>
  </p:cSld>
  <p:clrMapOvr>
    <a:masterClrMapping/>
  </p:clrMapOvr>
  <p:transition>
    <p:newsfla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特征提取算法及实验结果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pic>
        <p:nvPicPr>
          <p:cNvPr id="3" name="图片 2"/>
          <p:cNvPicPr>
            <a:picLocks noChangeAspect="1"/>
          </p:cNvPicPr>
          <p:nvPr/>
        </p:nvPicPr>
        <p:blipFill>
          <a:blip r:embed="rId2"/>
          <a:stretch>
            <a:fillRect/>
          </a:stretch>
        </p:blipFill>
        <p:spPr>
          <a:xfrm>
            <a:off x="1269365" y="2877185"/>
            <a:ext cx="10083078" cy="3600000"/>
          </a:xfrm>
          <a:prstGeom prst="rect">
            <a:avLst/>
          </a:prstGeom>
        </p:spPr>
      </p:pic>
      <p:pic>
        <p:nvPicPr>
          <p:cNvPr id="7" name="图片 6"/>
          <p:cNvPicPr>
            <a:picLocks noChangeAspect="1"/>
          </p:cNvPicPr>
          <p:nvPr/>
        </p:nvPicPr>
        <p:blipFill>
          <a:blip r:embed="rId3"/>
          <a:stretch>
            <a:fillRect/>
          </a:stretch>
        </p:blipFill>
        <p:spPr>
          <a:xfrm>
            <a:off x="1269365" y="2877185"/>
            <a:ext cx="10214026" cy="3600000"/>
          </a:xfrm>
          <a:prstGeom prst="rect">
            <a:avLst/>
          </a:prstGeom>
        </p:spPr>
      </p:pic>
      <p:pic>
        <p:nvPicPr>
          <p:cNvPr id="8" name="图片 7"/>
          <p:cNvPicPr>
            <a:picLocks noChangeAspect="1"/>
          </p:cNvPicPr>
          <p:nvPr/>
        </p:nvPicPr>
        <p:blipFill>
          <a:blip r:embed="rId4"/>
          <a:stretch>
            <a:fillRect/>
          </a:stretch>
        </p:blipFill>
        <p:spPr>
          <a:xfrm>
            <a:off x="1158240" y="2877185"/>
            <a:ext cx="10194581" cy="3600000"/>
          </a:xfrm>
          <a:prstGeom prst="rect">
            <a:avLst/>
          </a:prstGeom>
        </p:spPr>
      </p:pic>
      <p:pic>
        <p:nvPicPr>
          <p:cNvPr id="9" name="图片 8"/>
          <p:cNvPicPr>
            <a:picLocks noChangeAspect="1"/>
          </p:cNvPicPr>
          <p:nvPr/>
        </p:nvPicPr>
        <p:blipFill>
          <a:blip r:embed="rId5"/>
          <a:stretch>
            <a:fillRect/>
          </a:stretch>
        </p:blipFill>
        <p:spPr>
          <a:xfrm>
            <a:off x="1155700" y="2877185"/>
            <a:ext cx="10440795" cy="3600000"/>
          </a:xfrm>
          <a:prstGeom prst="rect">
            <a:avLst/>
          </a:prstGeom>
        </p:spPr>
      </p:pic>
      <p:sp>
        <p:nvSpPr>
          <p:cNvPr id="15" name="文本框 14"/>
          <p:cNvSpPr txBox="1"/>
          <p:nvPr/>
        </p:nvSpPr>
        <p:spPr>
          <a:xfrm>
            <a:off x="5227320" y="2335530"/>
            <a:ext cx="2303145" cy="396240"/>
          </a:xfrm>
          <a:prstGeom prst="rect">
            <a:avLst/>
          </a:prstGeom>
          <a:effectLst>
            <a:innerShdw blurRad="355600" dist="50800" dir="18900000">
              <a:srgbClr val="FF0000">
                <a:alpha val="92000"/>
              </a:srgbClr>
            </a:innerShdw>
          </a:effectLst>
        </p:spPr>
        <p:style>
          <a:lnRef idx="2">
            <a:schemeClr val="accent4">
              <a:shade val="50000"/>
            </a:schemeClr>
          </a:lnRef>
          <a:fillRef idx="1">
            <a:schemeClr val="accent4"/>
          </a:fillRef>
          <a:effectRef idx="0">
            <a:schemeClr val="accent4"/>
          </a:effectRef>
          <a:fontRef idx="minor">
            <a:schemeClr val="lt1"/>
          </a:fontRef>
        </p:style>
        <p:txBody>
          <a:bodyPr wrap="square">
            <a:spAutoFit/>
          </a:bodyPr>
          <a:p>
            <a:pPr marL="0" indent="0" algn="l"/>
            <a:r>
              <a:rPr lang="en-US" altLang="zh-CN" sz="2000" b="0" u="none">
                <a:solidFill>
                  <a:schemeClr val="tx2"/>
                </a:solidFill>
                <a:latin typeface="Times New Roman" panose="02020603050405020304" pitchFamily="2" charset="0"/>
                <a:ea typeface="宋体" panose="02010600030101010101" pitchFamily="2" charset="-122"/>
                <a:cs typeface="宋体" panose="02010600030101010101" pitchFamily="2" charset="-122"/>
              </a:rPr>
              <a:t>15m</a:t>
            </a:r>
            <a:r>
              <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rPr>
              <a:t>特征提取数据</a:t>
            </a:r>
            <a:endPar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1+ppt_h/2"/>
                                          </p:val>
                                        </p:tav>
                                      </p:tavLst>
                                    </p:anim>
                                    <p:set>
                                      <p:cBhvr>
                                        <p:cTn id="18" dur="1" fill="hold">
                                          <p:stCondLst>
                                            <p:cond delay="499"/>
                                          </p:stCondLst>
                                        </p:cTn>
                                        <p:tgtEl>
                                          <p:spTgt spid="7"/>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8"/>
                                        </p:tgtEl>
                                        <p:attrNameLst>
                                          <p:attrName>ppt_x</p:attrName>
                                        </p:attrNameLst>
                                      </p:cBhvr>
                                      <p:tavLst>
                                        <p:tav tm="0">
                                          <p:val>
                                            <p:strVal val="ppt_x"/>
                                          </p:val>
                                        </p:tav>
                                        <p:tav tm="100000">
                                          <p:val>
                                            <p:strVal val="ppt_x"/>
                                          </p:val>
                                        </p:tav>
                                      </p:tavLst>
                                    </p:anim>
                                    <p:anim calcmode="lin" valueType="num">
                                      <p:cBhvr additive="base">
                                        <p:cTn id="27" dur="500"/>
                                        <p:tgtEl>
                                          <p:spTgt spid="8"/>
                                        </p:tgtEl>
                                        <p:attrNameLst>
                                          <p:attrName>ppt_y</p:attrName>
                                        </p:attrNameLst>
                                      </p:cBhvr>
                                      <p:tavLst>
                                        <p:tav tm="0">
                                          <p:val>
                                            <p:strVal val="ppt_y"/>
                                          </p:val>
                                        </p:tav>
                                        <p:tav tm="100000">
                                          <p:val>
                                            <p:strVal val="1+ppt_h/2"/>
                                          </p:val>
                                        </p:tav>
                                      </p:tavLst>
                                    </p:anim>
                                    <p:set>
                                      <p:cBhvr>
                                        <p:cTn id="28" dur="1" fill="hold">
                                          <p:stCondLst>
                                            <p:cond delay="499"/>
                                          </p:stCondLst>
                                        </p:cTn>
                                        <p:tgtEl>
                                          <p:spTgt spid="8"/>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0"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1"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2" name="组合 20(向天歌演示原创免费模板：www.TopPPT.cn)"/>
          <p:cNvGrpSpPr/>
          <p:nvPr/>
        </p:nvGrpSpPr>
        <p:grpSpPr>
          <a:xfrm rot="0">
            <a:off x="1905635" y="1642110"/>
            <a:ext cx="4837430" cy="548640"/>
            <a:chOff x="4348558" y="2377755"/>
            <a:chExt cx="4836619" cy="548661"/>
          </a:xfrm>
        </p:grpSpPr>
        <p:sp>
          <p:nvSpPr>
            <p:cNvPr id="12"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特征提取算法及实验结果</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3"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3.2</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pic>
        <p:nvPicPr>
          <p:cNvPr id="15" name="图片 14"/>
          <p:cNvPicPr>
            <a:picLocks noChangeAspect="1"/>
          </p:cNvPicPr>
          <p:nvPr/>
        </p:nvPicPr>
        <p:blipFill>
          <a:blip r:embed="rId2"/>
          <a:stretch>
            <a:fillRect/>
          </a:stretch>
        </p:blipFill>
        <p:spPr>
          <a:xfrm>
            <a:off x="1314450" y="2794000"/>
            <a:ext cx="10348422" cy="3600000"/>
          </a:xfrm>
          <a:prstGeom prst="rect">
            <a:avLst/>
          </a:prstGeom>
        </p:spPr>
      </p:pic>
      <p:sp>
        <p:nvSpPr>
          <p:cNvPr id="16" name="文本框 15"/>
          <p:cNvSpPr txBox="1"/>
          <p:nvPr/>
        </p:nvSpPr>
        <p:spPr>
          <a:xfrm>
            <a:off x="5337175" y="2294255"/>
            <a:ext cx="2303145" cy="396240"/>
          </a:xfrm>
          <a:prstGeom prst="rect">
            <a:avLst/>
          </a:prstGeom>
          <a:effectLst>
            <a:innerShdw blurRad="355600" dist="50800" dir="18900000">
              <a:srgbClr val="FF0000">
                <a:alpha val="92000"/>
              </a:srgbClr>
            </a:innerShdw>
          </a:effectLst>
        </p:spPr>
        <p:style>
          <a:lnRef idx="2">
            <a:schemeClr val="accent4">
              <a:shade val="50000"/>
            </a:schemeClr>
          </a:lnRef>
          <a:fillRef idx="1">
            <a:schemeClr val="accent4"/>
          </a:fillRef>
          <a:effectRef idx="0">
            <a:schemeClr val="accent4"/>
          </a:effectRef>
          <a:fontRef idx="minor">
            <a:schemeClr val="lt1"/>
          </a:fontRef>
        </p:style>
        <p:txBody>
          <a:bodyPr wrap="square">
            <a:spAutoFit/>
          </a:bodyPr>
          <a:p>
            <a:pPr marL="0" indent="0" algn="l"/>
            <a:r>
              <a:rPr lang="en-US" altLang="zh-CN" sz="2000" b="0" u="none">
                <a:solidFill>
                  <a:schemeClr val="tx2"/>
                </a:solidFill>
                <a:latin typeface="Times New Roman" panose="02020603050405020304" pitchFamily="2" charset="0"/>
                <a:ea typeface="宋体" panose="02010600030101010101" pitchFamily="2" charset="-122"/>
                <a:cs typeface="宋体" panose="02010600030101010101" pitchFamily="2" charset="-122"/>
              </a:rPr>
              <a:t>20m</a:t>
            </a:r>
            <a:r>
              <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rPr>
              <a:t>特征提取数据</a:t>
            </a:r>
            <a:endPar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newsfla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sym typeface="+mn-ea"/>
                </a:rPr>
                <a:t>基于</a:t>
              </a:r>
              <a:r>
                <a:rPr lang="en-US" altLang="zh-CN" sz="2800" dirty="0">
                  <a:solidFill>
                    <a:srgbClr val="0070C0"/>
                  </a:solidFill>
                  <a:latin typeface="Times New Roman" panose="02020603050405020304" pitchFamily="2" charset="0"/>
                  <a:ea typeface="微软雅黑" panose="020B0503020204020204" pitchFamily="2" charset="-122"/>
                  <a:sym typeface="+mn-ea"/>
                </a:rPr>
                <a:t>SLAM</a:t>
              </a:r>
              <a:r>
                <a:rPr lang="zh-CN" altLang="en-US" sz="2800" dirty="0">
                  <a:solidFill>
                    <a:srgbClr val="0070C0"/>
                  </a:solidFill>
                  <a:latin typeface="Times New Roman" panose="02020603050405020304" pitchFamily="2" charset="0"/>
                  <a:ea typeface="微软雅黑" panose="020B0503020204020204" pitchFamily="2" charset="-122"/>
                  <a:sym typeface="+mn-ea"/>
                </a:rPr>
                <a:t>地图</a:t>
              </a:r>
              <a:r>
                <a:rPr lang="zh-CN" altLang="en-US" sz="2800" dirty="0">
                  <a:solidFill>
                    <a:srgbClr val="0070C0"/>
                  </a:solidFill>
                  <a:latin typeface="微软雅黑" panose="020B0503020204020204" pitchFamily="2" charset="-122"/>
                  <a:ea typeface="微软雅黑" panose="020B0503020204020204" pitchFamily="2" charset="-122"/>
                  <a:sym typeface="+mn-ea"/>
                </a:rPr>
                <a:t>的导航</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3.3</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10"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12" name="组合 12(向天歌演示原创免费模板：www.TopPPT.cn)"/>
            <p:cNvGrpSpPr/>
            <p:nvPr/>
          </p:nvGrpSpPr>
          <p:grpSpPr>
            <a:xfrm>
              <a:off x="4784" y="1097"/>
              <a:ext cx="8094" cy="865"/>
              <a:chOff x="4348558" y="2377755"/>
              <a:chExt cx="5139621" cy="549376"/>
            </a:xfrm>
          </p:grpSpPr>
          <p:sp>
            <p:nvSpPr>
              <p:cNvPr id="13"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4"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
        <p:nvSpPr>
          <p:cNvPr id="100" name="文本框 99"/>
          <p:cNvSpPr txBox="1"/>
          <p:nvPr/>
        </p:nvSpPr>
        <p:spPr>
          <a:xfrm>
            <a:off x="1735455" y="3619500"/>
            <a:ext cx="3938270" cy="146304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p>
            <a:pPr marL="0" indent="0" algn="l"/>
            <a:r>
              <a:rPr lang="zh-CN" altLang="en-US" b="0" u="none">
                <a:solidFill>
                  <a:schemeClr val="tx2"/>
                </a:solidFill>
                <a:latin typeface="宋体" panose="02010600030101010101" pitchFamily="2" charset="-122"/>
                <a:ea typeface="宋体" panose="02010600030101010101" pitchFamily="2" charset="-122"/>
                <a:cs typeface="宋体" panose="02010600030101010101" pitchFamily="2" charset="-122"/>
              </a:rPr>
              <a:t>对地图进行膨胀处理，在膨胀全局静态地图上用基于改进的</a:t>
            </a:r>
            <a:r>
              <a:rPr lang="en-US" altLang="zh-CN" b="0" u="none">
                <a:solidFill>
                  <a:schemeClr val="tx2"/>
                </a:solidFill>
                <a:latin typeface="Times New Roman" panose="02020603050405020304" pitchFamily="2" charset="0"/>
                <a:ea typeface="Times New Roman" panose="02020603050405020304" pitchFamily="2" charset="0"/>
                <a:cs typeface="Times New Roman" panose="02020603050405020304" pitchFamily="2" charset="0"/>
              </a:rPr>
              <a:t>A*</a:t>
            </a:r>
            <a:r>
              <a:rPr lang="zh-CN" altLang="en-US" b="0" u="none">
                <a:solidFill>
                  <a:schemeClr val="tx2"/>
                </a:solidFill>
                <a:latin typeface="宋体" panose="02010600030101010101" pitchFamily="2" charset="-122"/>
                <a:ea typeface="宋体" panose="02010600030101010101" pitchFamily="2" charset="-122"/>
                <a:cs typeface="宋体" panose="02010600030101010101" pitchFamily="2" charset="-122"/>
              </a:rPr>
              <a:t>算法规划出一条全局路径，然后再在局部的代价地图上根据</a:t>
            </a:r>
            <a:r>
              <a:rPr lang="en-US" altLang="zh-CN" b="0" u="none">
                <a:solidFill>
                  <a:schemeClr val="tx2"/>
                </a:solidFill>
                <a:latin typeface="Times New Roman" panose="02020603050405020304" pitchFamily="2" charset="0"/>
                <a:ea typeface="宋体" panose="02010600030101010101" pitchFamily="2" charset="-122"/>
                <a:cs typeface="宋体" panose="02010600030101010101" pitchFamily="2" charset="-122"/>
              </a:rPr>
              <a:t>DWA</a:t>
            </a:r>
            <a:r>
              <a:rPr lang="zh-CN" altLang="en-US" b="0" u="none">
                <a:solidFill>
                  <a:schemeClr val="tx2"/>
                </a:solidFill>
                <a:latin typeface="Times New Roman" panose="02020603050405020304" pitchFamily="2" charset="0"/>
                <a:ea typeface="宋体" panose="02010600030101010101" pitchFamily="2" charset="-122"/>
                <a:cs typeface="宋体" panose="02010600030101010101" pitchFamily="2" charset="-122"/>
              </a:rPr>
              <a:t>实时规划速度</a:t>
            </a:r>
            <a:r>
              <a:rPr lang="zh-CN" altLang="en-US" b="0" u="none">
                <a:solidFill>
                  <a:schemeClr val="tx2"/>
                </a:solidFill>
                <a:latin typeface="宋体" panose="02010600030101010101" pitchFamily="2" charset="-122"/>
                <a:ea typeface="宋体" panose="02010600030101010101" pitchFamily="2" charset="-122"/>
                <a:cs typeface="宋体" panose="02010600030101010101" pitchFamily="2" charset="-122"/>
              </a:rPr>
              <a:t>躲避障碍物。如图是一个导航框架图</a:t>
            </a:r>
            <a:endParaRPr lang="zh-CN" altLang="en-US" b="0" u="none">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pic>
        <p:nvPicPr>
          <p:cNvPr id="51" name="图片 23"/>
          <p:cNvPicPr>
            <a:picLocks noChangeAspect="1"/>
          </p:cNvPicPr>
          <p:nvPr/>
        </p:nvPicPr>
        <p:blipFill>
          <a:blip r:embed="rId2"/>
          <a:stretch>
            <a:fillRect/>
          </a:stretch>
        </p:blipFill>
        <p:spPr>
          <a:xfrm>
            <a:off x="6082983" y="2190750"/>
            <a:ext cx="5376380" cy="4320000"/>
          </a:xfrm>
          <a:prstGeom prst="rect">
            <a:avLst/>
          </a:prstGeom>
          <a:noFill/>
          <a:ln w="9525">
            <a:noFill/>
          </a:ln>
        </p:spPr>
      </p:pic>
    </p:spTree>
  </p:cSld>
  <p:clrMapOvr>
    <a:masterClrMapping/>
  </p:clrMapOvr>
  <p:transition>
    <p:newsfla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8094" cy="865"/>
              <a:chOff x="4348558" y="2377755"/>
              <a:chExt cx="5139621" cy="549376"/>
            </a:xfrm>
          </p:grpSpPr>
          <p:sp>
            <p:nvSpPr>
              <p:cNvPr id="30744"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19" name="组合 18"/>
          <p:cNvGrpSpPr/>
          <p:nvPr/>
        </p:nvGrpSpPr>
        <p:grpSpPr>
          <a:xfrm>
            <a:off x="1905635" y="2115820"/>
            <a:ext cx="5695950" cy="596900"/>
            <a:chOff x="5864" y="3360"/>
            <a:chExt cx="8970" cy="940"/>
          </a:xfrm>
        </p:grpSpPr>
        <p:pic>
          <p:nvPicPr>
            <p:cNvPr id="4" name="图片 16(向天歌演示原创免费模板：www.TopPPT.cn)"/>
            <p:cNvPicPr>
              <a:picLocks noChangeAspect="1"/>
            </p:cNvPicPr>
            <p:nvPr/>
          </p:nvPicPr>
          <p:blipFill>
            <a:blip r:embed="rId2"/>
            <a:stretch>
              <a:fillRect/>
            </a:stretch>
          </p:blipFill>
          <p:spPr>
            <a:xfrm>
              <a:off x="5864" y="3360"/>
              <a:ext cx="940" cy="940"/>
            </a:xfrm>
            <a:prstGeom prst="rect">
              <a:avLst/>
            </a:prstGeom>
            <a:noFill/>
            <a:ln w="9525">
              <a:noFill/>
            </a:ln>
          </p:spPr>
        </p:pic>
        <p:grpSp>
          <p:nvGrpSpPr>
            <p:cNvPr id="7" name="组合 20(向天歌演示原创免费模板：www.TopPPT.cn)"/>
            <p:cNvGrpSpPr/>
            <p:nvPr/>
          </p:nvGrpSpPr>
          <p:grpSpPr>
            <a:xfrm>
              <a:off x="7216" y="3415"/>
              <a:ext cx="7618" cy="865"/>
              <a:chOff x="4348558" y="2377755"/>
              <a:chExt cx="4836619" cy="549336"/>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运动学和静力学分析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rPr>
                  <a:t>一</a:t>
                </a:r>
                <a:endParaRPr lang="zh-CN" altLang="en-US" sz="2800" dirty="0">
                  <a:solidFill>
                    <a:srgbClr val="0070C0"/>
                  </a:solidFill>
                  <a:latin typeface="微软雅黑" panose="020B0503020204020204" pitchFamily="2" charset="-122"/>
                  <a:ea typeface="微软雅黑" panose="020B0503020204020204" pitchFamily="2" charset="-122"/>
                </a:endParaRPr>
              </a:p>
            </p:txBody>
          </p:sp>
        </p:grpSp>
      </p:grpSp>
      <p:grpSp>
        <p:nvGrpSpPr>
          <p:cNvPr id="20" name="组合 19"/>
          <p:cNvGrpSpPr/>
          <p:nvPr/>
        </p:nvGrpSpPr>
        <p:grpSpPr>
          <a:xfrm>
            <a:off x="1905635" y="3653790"/>
            <a:ext cx="5298440" cy="617260"/>
            <a:chOff x="5901" y="5060"/>
            <a:chExt cx="8344" cy="972"/>
          </a:xfrm>
        </p:grpSpPr>
        <p:pic>
          <p:nvPicPr>
            <p:cNvPr id="5" name="图片 17(向天歌演示原创免费模板：www.TopPPT.cn)"/>
            <p:cNvPicPr>
              <a:picLocks noChangeAspect="1"/>
            </p:cNvPicPr>
            <p:nvPr/>
          </p:nvPicPr>
          <p:blipFill>
            <a:blip r:embed="rId3"/>
            <a:stretch>
              <a:fillRect/>
            </a:stretch>
          </p:blipFill>
          <p:spPr>
            <a:xfrm>
              <a:off x="5901" y="5060"/>
              <a:ext cx="865" cy="867"/>
            </a:xfrm>
            <a:prstGeom prst="rect">
              <a:avLst/>
            </a:prstGeom>
            <a:noFill/>
            <a:ln w="9525">
              <a:noFill/>
            </a:ln>
          </p:spPr>
        </p:pic>
        <p:grpSp>
          <p:nvGrpSpPr>
            <p:cNvPr id="10" name="组合 23(向天歌演示原创免费模板：www.TopPPT.cn)"/>
            <p:cNvGrpSpPr/>
            <p:nvPr/>
          </p:nvGrpSpPr>
          <p:grpSpPr>
            <a:xfrm>
              <a:off x="7216" y="5167"/>
              <a:ext cx="7029" cy="865"/>
              <a:chOff x="4348558" y="2377755"/>
              <a:chExt cx="4463010" cy="549336"/>
            </a:xfrm>
          </p:grpSpPr>
          <p:sp>
            <p:nvSpPr>
              <p:cNvPr id="11" name="TextBox 19(向天歌演示原创免费模板：www.TopPPT.cn)"/>
              <p:cNvSpPr txBox="1"/>
              <p:nvPr/>
            </p:nvSpPr>
            <p:spPr>
              <a:xfrm>
                <a:off x="5005088" y="2377755"/>
                <a:ext cx="3806480"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控制系统的搭建</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2"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rPr>
                  <a:t>二</a:t>
                </a:r>
                <a:endParaRPr lang="zh-CN" altLang="en-US" sz="2800" dirty="0">
                  <a:solidFill>
                    <a:srgbClr val="0070C0"/>
                  </a:solidFill>
                  <a:latin typeface="微软雅黑" panose="020B0503020204020204" pitchFamily="2" charset="-122"/>
                  <a:ea typeface="微软雅黑" panose="020B0503020204020204" pitchFamily="2" charset="-122"/>
                </a:endParaRPr>
              </a:p>
            </p:txBody>
          </p:sp>
        </p:grpSp>
      </p:grpSp>
      <p:grpSp>
        <p:nvGrpSpPr>
          <p:cNvPr id="21" name="组合 20"/>
          <p:cNvGrpSpPr/>
          <p:nvPr/>
        </p:nvGrpSpPr>
        <p:grpSpPr>
          <a:xfrm>
            <a:off x="1905635" y="5212715"/>
            <a:ext cx="5491480" cy="549315"/>
            <a:chOff x="5921" y="6730"/>
            <a:chExt cx="8648" cy="865"/>
          </a:xfrm>
        </p:grpSpPr>
        <p:pic>
          <p:nvPicPr>
            <p:cNvPr id="6" name="图片 18(向天歌演示原创免费模板：www.TopPPT.cn)"/>
            <p:cNvPicPr>
              <a:picLocks noChangeAspect="1"/>
            </p:cNvPicPr>
            <p:nvPr/>
          </p:nvPicPr>
          <p:blipFill>
            <a:blip r:embed="rId4"/>
            <a:stretch>
              <a:fillRect/>
            </a:stretch>
          </p:blipFill>
          <p:spPr>
            <a:xfrm>
              <a:off x="5921" y="6730"/>
              <a:ext cx="825" cy="825"/>
            </a:xfrm>
            <a:prstGeom prst="rect">
              <a:avLst/>
            </a:prstGeom>
            <a:noFill/>
            <a:ln w="9525">
              <a:noFill/>
            </a:ln>
          </p:spPr>
        </p:pic>
        <p:grpSp>
          <p:nvGrpSpPr>
            <p:cNvPr id="13" name="组合 26(向天歌演示原创免费模板：www.TopPPT.cn)"/>
            <p:cNvGrpSpPr/>
            <p:nvPr/>
          </p:nvGrpSpPr>
          <p:grpSpPr>
            <a:xfrm>
              <a:off x="7216" y="6730"/>
              <a:ext cx="7353" cy="865"/>
              <a:chOff x="4348558" y="2377755"/>
              <a:chExt cx="4668372" cy="549336"/>
            </a:xfrm>
          </p:grpSpPr>
          <p:sp>
            <p:nvSpPr>
              <p:cNvPr id="14" name="TextBox 19(向天歌演示原创免费模板：www.TopPPT.cn)"/>
              <p:cNvSpPr txBox="1"/>
              <p:nvPr/>
            </p:nvSpPr>
            <p:spPr>
              <a:xfrm>
                <a:off x="5005038" y="2377755"/>
                <a:ext cx="4011892"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图优化</a:t>
                </a:r>
                <a:r>
                  <a:rPr lang="en-US" altLang="zh-CN" sz="2800" dirty="0">
                    <a:solidFill>
                      <a:srgbClr val="0070C0"/>
                    </a:solidFill>
                    <a:latin typeface="Times New Roman" panose="02020603050405020304" pitchFamily="2" charset="0"/>
                    <a:ea typeface="微软雅黑" panose="020B0503020204020204" pitchFamily="2" charset="-122"/>
                  </a:rPr>
                  <a:t>SLAM</a:t>
                </a:r>
                <a:r>
                  <a:rPr lang="zh-CN" altLang="en-US" sz="2800" dirty="0">
                    <a:solidFill>
                      <a:srgbClr val="0070C0"/>
                    </a:solidFill>
                    <a:latin typeface="Times New Roman" panose="02020603050405020304" pitchFamily="2" charset="0"/>
                    <a:ea typeface="微软雅黑" panose="020B0503020204020204" pitchFamily="2" charset="-122"/>
                  </a:rPr>
                  <a:t>和</a:t>
                </a:r>
                <a:r>
                  <a:rPr lang="en-US" altLang="zh-CN" sz="2800" dirty="0">
                    <a:solidFill>
                      <a:srgbClr val="0070C0"/>
                    </a:solidFill>
                    <a:latin typeface="Times New Roman" panose="02020603050405020304" pitchFamily="2" charset="0"/>
                    <a:ea typeface="微软雅黑" panose="020B0503020204020204" pitchFamily="2" charset="-122"/>
                  </a:rPr>
                  <a:t>ROS</a:t>
                </a:r>
                <a:r>
                  <a:rPr lang="zh-CN" altLang="en-US" sz="2800" dirty="0">
                    <a:solidFill>
                      <a:srgbClr val="0070C0"/>
                    </a:solidFill>
                    <a:latin typeface="Times New Roman" panose="02020603050405020304" pitchFamily="2" charset="0"/>
                    <a:ea typeface="微软雅黑" panose="020B0503020204020204" pitchFamily="2" charset="-122"/>
                  </a:rPr>
                  <a:t>导航</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15" name="TextBox 20(向天歌演示原创免费模板：www.TopPPT.cn)"/>
              <p:cNvSpPr txBox="1"/>
              <p:nvPr/>
            </p:nvSpPr>
            <p:spPr>
              <a:xfrm>
                <a:off x="4348558" y="2378430"/>
                <a:ext cx="936104" cy="548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rPr>
                  <a:t>三</a:t>
                </a:r>
                <a:endParaRPr lang="zh-CN" altLang="en-US" sz="2800" dirty="0">
                  <a:solidFill>
                    <a:srgbClr val="0070C0"/>
                  </a:solidFill>
                  <a:latin typeface="微软雅黑" panose="020B0503020204020204" pitchFamily="2" charset="-122"/>
                  <a:ea typeface="微软雅黑" panose="020B0503020204020204" pitchFamily="2" charset="-122"/>
                </a:endParaRPr>
              </a:p>
            </p:txBody>
          </p:sp>
        </p:grpSp>
      </p:grpSp>
      <p:sp>
        <p:nvSpPr>
          <p:cNvPr id="3" name="文本框 2"/>
          <p:cNvSpPr txBox="1"/>
          <p:nvPr/>
        </p:nvSpPr>
        <p:spPr>
          <a:xfrm>
            <a:off x="3253740" y="3081655"/>
            <a:ext cx="4273550" cy="2651760"/>
          </a:xfrm>
          <a:prstGeom prst="rect">
            <a:avLst/>
          </a:prstGeom>
          <a:noFill/>
        </p:spPr>
        <p:txBody>
          <a:bodyPr wrap="square" rtlCol="0">
            <a:spAutoFit/>
          </a:bodyPr>
          <a:p>
            <a:r>
              <a:rPr lang="zh-CN" altLang="en-US" sz="2400">
                <a:solidFill>
                  <a:srgbClr val="FFC000"/>
                </a:solidFill>
              </a:rPr>
              <a:t>重载</a:t>
            </a:r>
            <a:r>
              <a:rPr lang="en-US" altLang="zh-CN" sz="2400">
                <a:solidFill>
                  <a:srgbClr val="FFC000"/>
                </a:solidFill>
                <a:latin typeface="Times New Roman" panose="02020603050405020304" pitchFamily="2" charset="0"/>
              </a:rPr>
              <a:t>AGV</a:t>
            </a:r>
            <a:r>
              <a:rPr lang="zh-CN" altLang="en-US" sz="2400">
                <a:solidFill>
                  <a:srgbClr val="FFC000"/>
                </a:solidFill>
              </a:rPr>
              <a:t>运动学分析</a:t>
            </a:r>
            <a:endParaRPr lang="zh-CN" altLang="en-US" sz="2400">
              <a:solidFill>
                <a:srgbClr val="FFC000"/>
              </a:solidFill>
            </a:endParaRPr>
          </a:p>
          <a:p>
            <a:endParaRPr lang="zh-CN" altLang="en-US" sz="2400">
              <a:solidFill>
                <a:srgbClr val="FFC000"/>
              </a:solidFill>
            </a:endParaRPr>
          </a:p>
          <a:p>
            <a:r>
              <a:rPr lang="zh-CN" altLang="en-US" sz="2400">
                <a:solidFill>
                  <a:srgbClr val="FFC000"/>
                </a:solidFill>
              </a:rPr>
              <a:t>载车板的静力学分析</a:t>
            </a:r>
            <a:endParaRPr lang="zh-CN" altLang="en-US" sz="2400">
              <a:solidFill>
                <a:srgbClr val="FFC000"/>
              </a:solidFill>
            </a:endParaRPr>
          </a:p>
          <a:p>
            <a:endParaRPr lang="zh-CN" altLang="en-US" sz="2400">
              <a:solidFill>
                <a:srgbClr val="FFC000"/>
              </a:solidFill>
            </a:endParaRPr>
          </a:p>
          <a:p>
            <a:r>
              <a:rPr lang="zh-CN" altLang="en-US" sz="2400">
                <a:solidFill>
                  <a:srgbClr val="FFC000"/>
                </a:solidFill>
              </a:rPr>
              <a:t>梯形加速度运动规划</a:t>
            </a:r>
            <a:endParaRPr lang="zh-CN" altLang="en-US" sz="2400">
              <a:solidFill>
                <a:srgbClr val="FFC000"/>
              </a:solidFill>
            </a:endParaRPr>
          </a:p>
          <a:p>
            <a:endParaRPr lang="zh-CN" altLang="en-US" sz="2400">
              <a:solidFill>
                <a:srgbClr val="FFC000"/>
              </a:solidFill>
            </a:endParaRPr>
          </a:p>
          <a:p>
            <a:r>
              <a:rPr lang="zh-CN" altLang="en-US" sz="2400">
                <a:solidFill>
                  <a:srgbClr val="FFC000"/>
                </a:solidFill>
              </a:rPr>
              <a:t>轨迹跟踪算法及实验结果</a:t>
            </a:r>
            <a:endParaRPr lang="zh-CN" altLang="en-US" sz="2400">
              <a:solidFill>
                <a:srgbClr val="FFC000"/>
              </a:solidFill>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0"/>
                                        </p:tgtEl>
                                        <p:attrNameLst>
                                          <p:attrName>ppt_x</p:attrName>
                                        </p:attrNameLst>
                                      </p:cBhvr>
                                      <p:tavLst>
                                        <p:tav tm="0">
                                          <p:val>
                                            <p:strVal val="ppt_x"/>
                                          </p:val>
                                        </p:tav>
                                        <p:tav tm="100000">
                                          <p:val>
                                            <p:strVal val="ppt_x"/>
                                          </p:val>
                                        </p:tav>
                                      </p:tavLst>
                                    </p:anim>
                                    <p:anim calcmode="lin" valueType="num">
                                      <p:cBhvr additive="base">
                                        <p:cTn id="7" dur="500"/>
                                        <p:tgtEl>
                                          <p:spTgt spid="20"/>
                                        </p:tgtEl>
                                        <p:attrNameLst>
                                          <p:attrName>ppt_y</p:attrName>
                                        </p:attrNameLst>
                                      </p:cBhvr>
                                      <p:tavLst>
                                        <p:tav tm="0">
                                          <p:val>
                                            <p:strVal val="ppt_y"/>
                                          </p:val>
                                        </p:tav>
                                        <p:tav tm="100000">
                                          <p:val>
                                            <p:strVal val="1+ppt_h/2"/>
                                          </p:val>
                                        </p:tav>
                                      </p:tavLst>
                                    </p:anim>
                                    <p:set>
                                      <p:cBhvr>
                                        <p:cTn id="8" dur="1" fill="hold">
                                          <p:stCondLst>
                                            <p:cond delay="499"/>
                                          </p:stCondLst>
                                        </p:cTn>
                                        <p:tgtEl>
                                          <p:spTgt spid="20"/>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1"/>
                                        </p:tgtEl>
                                        <p:attrNameLst>
                                          <p:attrName>ppt_x</p:attrName>
                                        </p:attrNameLst>
                                      </p:cBhvr>
                                      <p:tavLst>
                                        <p:tav tm="0">
                                          <p:val>
                                            <p:strVal val="ppt_x"/>
                                          </p:val>
                                        </p:tav>
                                        <p:tav tm="100000">
                                          <p:val>
                                            <p:strVal val="ppt_x"/>
                                          </p:val>
                                        </p:tav>
                                      </p:tavLst>
                                    </p:anim>
                                    <p:anim calcmode="lin" valueType="num">
                                      <p:cBhvr additive="base">
                                        <p:cTn id="11" dur="500"/>
                                        <p:tgtEl>
                                          <p:spTgt spid="21"/>
                                        </p:tgtEl>
                                        <p:attrNameLst>
                                          <p:attrName>ppt_y</p:attrName>
                                        </p:attrNameLst>
                                      </p:cBhvr>
                                      <p:tavLst>
                                        <p:tav tm="0">
                                          <p:val>
                                            <p:strVal val="ppt_y"/>
                                          </p:val>
                                        </p:tav>
                                        <p:tav tm="100000">
                                          <p:val>
                                            <p:strVal val="1+ppt_h/2"/>
                                          </p:val>
                                        </p:tav>
                                      </p:tavLst>
                                    </p:anim>
                                    <p:set>
                                      <p:cBhvr>
                                        <p:cTn id="12" dur="1" fill="hold">
                                          <p:stCondLst>
                                            <p:cond delay="499"/>
                                          </p:stCondLst>
                                        </p:cTn>
                                        <p:tgtEl>
                                          <p:spTgt spid="21"/>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sym typeface="+mn-ea"/>
                </a:rPr>
                <a:t>基于</a:t>
              </a:r>
              <a:r>
                <a:rPr lang="en-US" altLang="zh-CN" sz="2800" dirty="0">
                  <a:solidFill>
                    <a:srgbClr val="0070C0"/>
                  </a:solidFill>
                  <a:latin typeface="Times New Roman" panose="02020603050405020304" pitchFamily="2" charset="0"/>
                  <a:ea typeface="微软雅黑" panose="020B0503020204020204" pitchFamily="2" charset="-122"/>
                  <a:sym typeface="+mn-ea"/>
                </a:rPr>
                <a:t>SLAM</a:t>
              </a:r>
              <a:r>
                <a:rPr lang="zh-CN" altLang="en-US" sz="2800" dirty="0">
                  <a:solidFill>
                    <a:srgbClr val="0070C0"/>
                  </a:solidFill>
                  <a:latin typeface="Times New Roman" panose="02020603050405020304" pitchFamily="2" charset="0"/>
                  <a:ea typeface="微软雅黑" panose="020B0503020204020204" pitchFamily="2" charset="-122"/>
                  <a:sym typeface="+mn-ea"/>
                </a:rPr>
                <a:t>地图</a:t>
              </a:r>
              <a:r>
                <a:rPr lang="zh-CN" altLang="en-US" sz="2800" dirty="0">
                  <a:solidFill>
                    <a:srgbClr val="0070C0"/>
                  </a:solidFill>
                  <a:latin typeface="微软雅黑" panose="020B0503020204020204" pitchFamily="2" charset="-122"/>
                  <a:ea typeface="微软雅黑" panose="020B0503020204020204" pitchFamily="2" charset="-122"/>
                  <a:sym typeface="+mn-ea"/>
                </a:rPr>
                <a:t>的导航</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3.3</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10"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12" name="组合 12(向天歌演示原创免费模板：www.TopPPT.cn)"/>
            <p:cNvGrpSpPr/>
            <p:nvPr/>
          </p:nvGrpSpPr>
          <p:grpSpPr>
            <a:xfrm>
              <a:off x="4784" y="1097"/>
              <a:ext cx="8094" cy="865"/>
              <a:chOff x="4348558" y="2377755"/>
              <a:chExt cx="5139621" cy="549376"/>
            </a:xfrm>
          </p:grpSpPr>
          <p:sp>
            <p:nvSpPr>
              <p:cNvPr id="13"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4"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
        <p:nvSpPr>
          <p:cNvPr id="2" name="文本框 1"/>
          <p:cNvSpPr txBox="1"/>
          <p:nvPr/>
        </p:nvSpPr>
        <p:spPr>
          <a:xfrm>
            <a:off x="1663065" y="2558415"/>
            <a:ext cx="5080000" cy="2834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spAutoFit/>
          </a:bodyPr>
          <a:p>
            <a:pPr marL="0" indent="0" algn="l"/>
            <a:r>
              <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rPr>
              <a:t>执行导航时，由于在线规划路径的实时性特征，局部规划层对规划算法的执行效率要求很高。鉴于局部规划所覆盖的地图范围较小，考虑用栅格地图表示局部环境。由于环境信息的不确定性，为保证导航任务的顺利执行，在从地图库中获取局部地图作为当前局部规划的参照基础上，导航系统通过激光测距仪不断采样环境对局部地图进行更新，确保局部地图的准确性，框架图如右图所示：</a:t>
            </a:r>
            <a:endPar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pic>
        <p:nvPicPr>
          <p:cNvPr id="52" name="图片 21"/>
          <p:cNvPicPr>
            <a:picLocks noChangeAspect="1"/>
          </p:cNvPicPr>
          <p:nvPr/>
        </p:nvPicPr>
        <p:blipFill>
          <a:blip r:embed="rId2"/>
          <a:stretch>
            <a:fillRect/>
          </a:stretch>
        </p:blipFill>
        <p:spPr>
          <a:xfrm>
            <a:off x="7081520" y="1455735"/>
            <a:ext cx="4387664" cy="5040000"/>
          </a:xfrm>
          <a:prstGeom prst="rect">
            <a:avLst/>
          </a:prstGeom>
          <a:noFill/>
          <a:ln w="9525">
            <a:noFill/>
          </a:ln>
        </p:spPr>
      </p:pic>
    </p:spTree>
  </p:cSld>
  <p:clrMapOvr>
    <a:masterClrMapping/>
  </p:clrMapOvr>
  <p:transition>
    <p:newsfla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sym typeface="+mn-ea"/>
                </a:rPr>
                <a:t>基于</a:t>
              </a:r>
              <a:r>
                <a:rPr lang="en-US" altLang="zh-CN" sz="2800" dirty="0">
                  <a:solidFill>
                    <a:srgbClr val="0070C0"/>
                  </a:solidFill>
                  <a:latin typeface="Times New Roman" panose="02020603050405020304" pitchFamily="2" charset="0"/>
                  <a:ea typeface="微软雅黑" panose="020B0503020204020204" pitchFamily="2" charset="-122"/>
                  <a:sym typeface="+mn-ea"/>
                </a:rPr>
                <a:t>SLAM</a:t>
              </a:r>
              <a:r>
                <a:rPr lang="zh-CN" altLang="en-US" sz="2800" dirty="0">
                  <a:solidFill>
                    <a:srgbClr val="0070C0"/>
                  </a:solidFill>
                  <a:latin typeface="Times New Roman" panose="02020603050405020304" pitchFamily="2" charset="0"/>
                  <a:ea typeface="微软雅黑" panose="020B0503020204020204" pitchFamily="2" charset="-122"/>
                  <a:sym typeface="+mn-ea"/>
                </a:rPr>
                <a:t>地图</a:t>
              </a:r>
              <a:r>
                <a:rPr lang="zh-CN" altLang="en-US" sz="2800" dirty="0">
                  <a:solidFill>
                    <a:srgbClr val="0070C0"/>
                  </a:solidFill>
                  <a:latin typeface="微软雅黑" panose="020B0503020204020204" pitchFamily="2" charset="-122"/>
                  <a:ea typeface="微软雅黑" panose="020B0503020204020204" pitchFamily="2" charset="-122"/>
                  <a:sym typeface="+mn-ea"/>
                </a:rPr>
                <a:t>的导航</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3.3</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10"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12" name="组合 12(向天歌演示原创免费模板：www.TopPPT.cn)"/>
            <p:cNvGrpSpPr/>
            <p:nvPr/>
          </p:nvGrpSpPr>
          <p:grpSpPr>
            <a:xfrm>
              <a:off x="4784" y="1097"/>
              <a:ext cx="8094" cy="865"/>
              <a:chOff x="4348558" y="2377755"/>
              <a:chExt cx="5139621" cy="549376"/>
            </a:xfrm>
          </p:grpSpPr>
          <p:sp>
            <p:nvSpPr>
              <p:cNvPr id="13"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4"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pic>
        <p:nvPicPr>
          <p:cNvPr id="103" name="图片 124"/>
          <p:cNvPicPr>
            <a:picLocks noChangeAspect="1"/>
          </p:cNvPicPr>
          <p:nvPr/>
        </p:nvPicPr>
        <p:blipFill>
          <a:blip r:embed="rId2"/>
          <a:stretch>
            <a:fillRect/>
          </a:stretch>
        </p:blipFill>
        <p:spPr>
          <a:xfrm>
            <a:off x="3762693" y="2684780"/>
            <a:ext cx="5755640" cy="3815080"/>
          </a:xfrm>
          <a:prstGeom prst="rect">
            <a:avLst/>
          </a:prstGeom>
          <a:noFill/>
          <a:ln w="9525">
            <a:noFill/>
          </a:ln>
        </p:spPr>
      </p:pic>
      <p:sp>
        <p:nvSpPr>
          <p:cNvPr id="15" name="文本框 14"/>
          <p:cNvSpPr txBox="1"/>
          <p:nvPr/>
        </p:nvSpPr>
        <p:spPr>
          <a:xfrm>
            <a:off x="5322570" y="2160905"/>
            <a:ext cx="2637155" cy="396240"/>
          </a:xfrm>
          <a:prstGeom prst="rect">
            <a:avLst/>
          </a:prstGeom>
          <a:effectLst>
            <a:innerShdw blurRad="355600" dist="50800" dir="18900000">
              <a:srgbClr val="FF0000">
                <a:alpha val="92000"/>
              </a:srgbClr>
            </a:innerShdw>
          </a:effectLst>
        </p:spPr>
        <p:style>
          <a:lnRef idx="2">
            <a:schemeClr val="accent4">
              <a:shade val="50000"/>
            </a:schemeClr>
          </a:lnRef>
          <a:fillRef idx="1">
            <a:schemeClr val="accent4"/>
          </a:fillRef>
          <a:effectRef idx="0">
            <a:schemeClr val="accent4"/>
          </a:effectRef>
          <a:fontRef idx="minor">
            <a:schemeClr val="lt1"/>
          </a:fontRef>
        </p:style>
        <p:txBody>
          <a:bodyPr wrap="square">
            <a:spAutoFit/>
          </a:bodyPr>
          <a:p>
            <a:pPr marL="0" indent="0" algn="l"/>
            <a:r>
              <a:rPr lang="en-US" altLang="zh-CN" sz="2000" b="0" u="none">
                <a:solidFill>
                  <a:schemeClr val="tx2"/>
                </a:solidFill>
                <a:latin typeface="Times New Roman" panose="02020603050405020304" pitchFamily="2" charset="0"/>
                <a:ea typeface="宋体" panose="02010600030101010101" pitchFamily="2" charset="-122"/>
                <a:cs typeface="宋体" panose="02010600030101010101" pitchFamily="2" charset="-122"/>
              </a:rPr>
              <a:t>move_base</a:t>
            </a:r>
            <a:r>
              <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rPr>
              <a:t>整体框架图</a:t>
            </a:r>
            <a:endParaRPr lang="zh-CN" altLang="en-US" sz="2000" b="0" u="none">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newsfla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微软雅黑" panose="020B0503020204020204" pitchFamily="2" charset="-122"/>
                  <a:ea typeface="微软雅黑" panose="020B0503020204020204" pitchFamily="2" charset="-122"/>
                  <a:sym typeface="+mn-ea"/>
                </a:rPr>
                <a:t>基于</a:t>
              </a:r>
              <a:r>
                <a:rPr lang="en-US" altLang="zh-CN" sz="2800" dirty="0">
                  <a:solidFill>
                    <a:srgbClr val="0070C0"/>
                  </a:solidFill>
                  <a:latin typeface="Times New Roman" panose="02020603050405020304" pitchFamily="2" charset="0"/>
                  <a:ea typeface="微软雅黑" panose="020B0503020204020204" pitchFamily="2" charset="-122"/>
                  <a:sym typeface="+mn-ea"/>
                </a:rPr>
                <a:t>SLAM</a:t>
              </a:r>
              <a:r>
                <a:rPr lang="zh-CN" altLang="en-US" sz="2800" dirty="0">
                  <a:solidFill>
                    <a:srgbClr val="0070C0"/>
                  </a:solidFill>
                  <a:latin typeface="Times New Roman" panose="02020603050405020304" pitchFamily="2" charset="0"/>
                  <a:ea typeface="微软雅黑" panose="020B0503020204020204" pitchFamily="2" charset="-122"/>
                  <a:sym typeface="+mn-ea"/>
                </a:rPr>
                <a:t>地图</a:t>
              </a:r>
              <a:r>
                <a:rPr lang="zh-CN" altLang="en-US" sz="2800" dirty="0">
                  <a:solidFill>
                    <a:srgbClr val="0070C0"/>
                  </a:solidFill>
                  <a:latin typeface="微软雅黑" panose="020B0503020204020204" pitchFamily="2" charset="-122"/>
                  <a:ea typeface="微软雅黑" panose="020B0503020204020204" pitchFamily="2" charset="-122"/>
                  <a:sym typeface="+mn-ea"/>
                </a:rPr>
                <a:t>的导航</a:t>
              </a:r>
              <a:endParaRPr lang="en-US" altLang="zh-CN"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3.3</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5" name="组合 4"/>
          <p:cNvGrpSpPr/>
          <p:nvPr/>
        </p:nvGrpSpPr>
        <p:grpSpPr>
          <a:xfrm>
            <a:off x="1905635" y="696278"/>
            <a:ext cx="6271895" cy="554990"/>
            <a:chOff x="3001" y="1097"/>
            <a:chExt cx="9877" cy="874"/>
          </a:xfrm>
        </p:grpSpPr>
        <p:pic>
          <p:nvPicPr>
            <p:cNvPr id="10"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12" name="组合 12(向天歌演示原创免费模板：www.TopPPT.cn)"/>
            <p:cNvGrpSpPr/>
            <p:nvPr/>
          </p:nvGrpSpPr>
          <p:grpSpPr>
            <a:xfrm>
              <a:off x="4784" y="1097"/>
              <a:ext cx="8094" cy="865"/>
              <a:chOff x="4348558" y="2377755"/>
              <a:chExt cx="5139621" cy="549376"/>
            </a:xfrm>
          </p:grpSpPr>
          <p:sp>
            <p:nvSpPr>
              <p:cNvPr id="13"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4"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pic>
        <p:nvPicPr>
          <p:cNvPr id="2" name="ROS导航">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1163320" y="2272665"/>
            <a:ext cx="5580000" cy="3240000"/>
          </a:xfrm>
          <a:prstGeom prst="rect">
            <a:avLst/>
          </a:prstGeom>
        </p:spPr>
      </p:pic>
      <p:pic>
        <p:nvPicPr>
          <p:cNvPr id="3" name="导航">
            <a:hlinkClick r:id="" action="ppaction://media"/>
          </p:cNvPr>
          <p:cNvPicPr/>
          <p:nvPr>
            <a:videoFile r:link="rId5"/>
            <p:extLst>
              <p:ext uri="{DAA4B4D4-6D71-4841-9C94-3DE7FCFB9230}">
                <p14:media xmlns:p14="http://schemas.microsoft.com/office/powerpoint/2010/main" r:link="rId6"/>
              </p:ext>
            </p:extLst>
          </p:nvPr>
        </p:nvPicPr>
        <p:blipFill>
          <a:blip r:embed="rId7"/>
          <a:stretch>
            <a:fillRect/>
          </a:stretch>
        </p:blipFill>
        <p:spPr>
          <a:xfrm>
            <a:off x="6743065" y="2272665"/>
            <a:ext cx="5040000" cy="3240000"/>
          </a:xfrm>
          <a:prstGeom prst="rect">
            <a:avLst/>
          </a:prstGeom>
        </p:spPr>
      </p:pic>
    </p:spTree>
  </p:cSld>
  <p:clrMapOvr>
    <a:masterClrMapping/>
  </p:clrMapOvr>
  <p:transition>
    <p:newsflash/>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video fullScrn="0">
              <p:cMediaNode>
                <p:cTn id="8" fill="hold" display="1">
                  <p:stCondLst>
                    <p:cond delay="indefinite"/>
                  </p:stCondLst>
                  <p:endCondLst>
                    <p:cond evt="onNext">
                      <p:tgtEl>
                        <p:sldTgt/>
                      </p:tgtEl>
                    </p:cond>
                    <p:cond evt="onPrev">
                      <p:tgtEl>
                        <p:sldTgt/>
                      </p:tgtEl>
                    </p:cond>
                  </p:end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
                                  <p:stCondLst>
                                    <p:cond delay="0"/>
                                  </p:stCondLst>
                                  <p:childTnLst>
                                    <p:cmd type="call" cmd="togglePause">
                                      <p:cBhvr additive="base">
                                        <p:cTn id="13"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1905635" y="696278"/>
            <a:ext cx="7582535" cy="554990"/>
            <a:chOff x="3001" y="1097"/>
            <a:chExt cx="11941"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10158" cy="865"/>
              <a:chOff x="4348558" y="2377755"/>
              <a:chExt cx="6450243" cy="549376"/>
            </a:xfrm>
          </p:grpSpPr>
          <p:sp>
            <p:nvSpPr>
              <p:cNvPr id="30744" name="TextBox 19(向天歌演示原创免费模板：www.TopPPT.cn)"/>
              <p:cNvSpPr txBox="1"/>
              <p:nvPr/>
            </p:nvSpPr>
            <p:spPr>
              <a:xfrm>
                <a:off x="5005139" y="2377755"/>
                <a:ext cx="5793662"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后期拟完成的研究工作和进度安排</a:t>
                </a:r>
                <a:endParaRPr lang="en-US" alt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三</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aphicFrame>
        <p:nvGraphicFramePr>
          <p:cNvPr id="2" name="内容占位符 4"/>
          <p:cNvGraphicFramePr>
            <a:graphicFrameLocks noGrp="1"/>
          </p:cNvGraphicFramePr>
          <p:nvPr/>
        </p:nvGraphicFramePr>
        <p:xfrm>
          <a:off x="1494155" y="2438400"/>
          <a:ext cx="10240645" cy="2804795"/>
        </p:xfrm>
        <a:graphic>
          <a:graphicData uri="http://schemas.openxmlformats.org/drawingml/2006/table">
            <a:tbl>
              <a:tblPr>
                <a:tableStyleId>{5C22544A-7EE6-4342-B048-85BDC9FD1C3A}</a:tableStyleId>
              </a:tblPr>
              <a:tblGrid>
                <a:gridCol w="3427730"/>
                <a:gridCol w="4547870"/>
                <a:gridCol w="2265045"/>
              </a:tblGrid>
              <a:tr h="566373">
                <a:tc>
                  <a:txBody>
                    <a:bodyPr/>
                    <a:lstStyle/>
                    <a:p>
                      <a:pPr indent="533400" algn="just">
                        <a:lnSpc>
                          <a:spcPts val="2000"/>
                        </a:lnSpc>
                        <a:spcAft>
                          <a:spcPts val="0"/>
                        </a:spcAft>
                      </a:pPr>
                      <a:r>
                        <a:rPr lang="zh-CN" sz="2400" kern="0" dirty="0">
                          <a:effectLst/>
                        </a:rPr>
                        <a:t>时间</a:t>
                      </a:r>
                      <a:endParaRPr lang="zh-CN" sz="2400" kern="0" dirty="0">
                        <a:effectLst/>
                        <a:latin typeface="Times New Roman" panose="02020603050405020304"/>
                        <a:ea typeface="宋体" panose="02010600030101010101" pitchFamily="2" charset="-122"/>
                      </a:endParaRPr>
                    </a:p>
                  </a:txBody>
                  <a:tcPr marL="68580" marR="68580" marT="0" marB="0" anchor="ctr">
                    <a:solidFill>
                      <a:schemeClr val="tx2"/>
                    </a:solidFill>
                  </a:tcPr>
                </a:tc>
                <a:tc>
                  <a:txBody>
                    <a:bodyPr/>
                    <a:lstStyle/>
                    <a:p>
                      <a:pPr indent="457200" algn="just">
                        <a:lnSpc>
                          <a:spcPts val="2000"/>
                        </a:lnSpc>
                        <a:spcAft>
                          <a:spcPts val="0"/>
                        </a:spcAft>
                      </a:pPr>
                      <a:r>
                        <a:rPr lang="zh-CN" sz="2400" kern="0" dirty="0">
                          <a:effectLst/>
                        </a:rPr>
                        <a:t>课题进展与预期目标</a:t>
                      </a:r>
                      <a:endParaRPr lang="zh-CN" sz="2400" kern="0" dirty="0">
                        <a:effectLst/>
                        <a:latin typeface="Times New Roman" panose="02020603050405020304"/>
                        <a:ea typeface="宋体" panose="02010600030101010101" pitchFamily="2" charset="-122"/>
                      </a:endParaRPr>
                    </a:p>
                  </a:txBody>
                  <a:tcPr marL="68580" marR="68580" marT="0" marB="0" anchor="ctr">
                    <a:solidFill>
                      <a:schemeClr val="tx2"/>
                    </a:solidFill>
                  </a:tcPr>
                </a:tc>
                <a:tc>
                  <a:txBody>
                    <a:bodyPr/>
                    <a:lstStyle/>
                    <a:p>
                      <a:pPr indent="228600" algn="ctr">
                        <a:lnSpc>
                          <a:spcPts val="2000"/>
                        </a:lnSpc>
                        <a:spcAft>
                          <a:spcPts val="0"/>
                        </a:spcAft>
                      </a:pPr>
                      <a:r>
                        <a:rPr lang="zh-CN" sz="2400" kern="0" dirty="0">
                          <a:effectLst/>
                        </a:rPr>
                        <a:t>完成情况</a:t>
                      </a:r>
                      <a:endParaRPr lang="zh-CN" sz="2400" kern="0" dirty="0">
                        <a:effectLst/>
                        <a:latin typeface="Times New Roman" panose="02020603050405020304"/>
                        <a:ea typeface="宋体" panose="02010600030101010101" pitchFamily="2" charset="-122"/>
                      </a:endParaRPr>
                    </a:p>
                  </a:txBody>
                  <a:tcPr marL="68580" marR="68580" marT="0" marB="0" anchor="ctr" anchorCtr="0">
                    <a:solidFill>
                      <a:schemeClr val="tx2"/>
                    </a:solidFill>
                  </a:tcPr>
                </a:tc>
              </a:tr>
              <a:tr h="447628">
                <a:tc>
                  <a:txBody>
                    <a:bodyPr/>
                    <a:lstStyle/>
                    <a:p>
                      <a:pPr algn="l">
                        <a:spcAft>
                          <a:spcPts val="0"/>
                        </a:spcAft>
                      </a:pPr>
                      <a:r>
                        <a:rPr lang="en-US" sz="2000" kern="0" dirty="0" smtClean="0">
                          <a:effectLst/>
                          <a:latin typeface="Times New Roman" panose="02020603050405020304" pitchFamily="2" charset="0"/>
                        </a:rPr>
                        <a:t>2016.03.11——</a:t>
                      </a:r>
                      <a:r>
                        <a:rPr lang="en-US" sz="2000" kern="0" dirty="0">
                          <a:effectLst/>
                          <a:latin typeface="Times New Roman" panose="02020603050405020304" pitchFamily="2" charset="0"/>
                        </a:rPr>
                        <a:t>2016.04.31</a:t>
                      </a:r>
                      <a:endParaRPr lang="en-US" sz="2000" kern="0" dirty="0">
                        <a:effectLst/>
                        <a:latin typeface="Times New Roman" panose="02020603050405020304" pitchFamily="2" charset="0"/>
                        <a:ea typeface="宋体" panose="02010600030101010101" pitchFamily="2" charset="-122"/>
                      </a:endParaRPr>
                    </a:p>
                  </a:txBody>
                  <a:tcPr marL="68580" marR="68580" marT="0" marB="0" anchor="ctr">
                    <a:solidFill>
                      <a:schemeClr val="tx2"/>
                    </a:solidFill>
                  </a:tcPr>
                </a:tc>
                <a:tc>
                  <a:txBody>
                    <a:bodyPr/>
                    <a:lstStyle/>
                    <a:p>
                      <a:pPr algn="l">
                        <a:spcAft>
                          <a:spcPts val="0"/>
                        </a:spcAft>
                      </a:pPr>
                      <a:r>
                        <a:rPr lang="zh-CN" sz="2000" kern="100" dirty="0">
                          <a:effectLst/>
                          <a:latin typeface="Times New Roman" panose="02020603050405020304"/>
                          <a:ea typeface="宋体" panose="02010600030101010101" pitchFamily="2" charset="-122"/>
                        </a:rPr>
                        <a:t>优化寻迹算法并替换</a:t>
                      </a:r>
                      <a:r>
                        <a:rPr lang="en-US" altLang="zh-CN" sz="2000" kern="100" dirty="0">
                          <a:effectLst/>
                          <a:latin typeface="Times New Roman" panose="02020603050405020304"/>
                          <a:ea typeface="宋体" panose="02010600030101010101" pitchFamily="2" charset="-122"/>
                        </a:rPr>
                        <a:t>DWA</a:t>
                      </a:r>
                      <a:r>
                        <a:rPr lang="zh-CN" altLang="en-US" sz="2000" kern="100" dirty="0">
                          <a:effectLst/>
                          <a:latin typeface="Times New Roman" panose="02020603050405020304"/>
                          <a:ea typeface="宋体" panose="02010600030101010101" pitchFamily="2" charset="-122"/>
                        </a:rPr>
                        <a:t>算法</a:t>
                      </a:r>
                      <a:endParaRPr lang="zh-CN" altLang="en-US" sz="2000" kern="100" dirty="0">
                        <a:effectLst/>
                        <a:latin typeface="Times New Roman" panose="02020603050405020304"/>
                        <a:ea typeface="宋体" panose="02010600030101010101" pitchFamily="2" charset="-122"/>
                      </a:endParaRPr>
                    </a:p>
                  </a:txBody>
                  <a:tcPr marL="68580" marR="68580" marT="0" marB="0" anchor="ctr">
                    <a:solidFill>
                      <a:schemeClr val="tx2"/>
                    </a:solidFill>
                  </a:tcPr>
                </a:tc>
                <a:tc>
                  <a:txBody>
                    <a:bodyPr/>
                    <a:lstStyle/>
                    <a:p>
                      <a:pPr algn="ctr">
                        <a:spcAft>
                          <a:spcPts val="0"/>
                        </a:spcAft>
                      </a:pPr>
                      <a:r>
                        <a:rPr lang="zh-CN" altLang="en-US" sz="2000" kern="100" dirty="0" smtClean="0">
                          <a:effectLst/>
                          <a:latin typeface="+mn-lt"/>
                          <a:ea typeface="+mn-ea"/>
                        </a:rPr>
                        <a:t>未完成</a:t>
                      </a:r>
                      <a:endParaRPr lang="zh-CN" altLang="en-US" sz="2000" kern="100" dirty="0" smtClean="0">
                        <a:effectLst/>
                        <a:latin typeface="+mn-lt"/>
                        <a:ea typeface="+mn-ea"/>
                      </a:endParaRPr>
                    </a:p>
                  </a:txBody>
                  <a:tcPr marL="68580" marR="68580" marT="0" marB="0" anchor="ctr">
                    <a:solidFill>
                      <a:schemeClr val="tx2"/>
                    </a:solidFill>
                  </a:tcPr>
                </a:tc>
              </a:tr>
              <a:tr h="447675">
                <a:tc>
                  <a:txBody>
                    <a:bodyPr/>
                    <a:lstStyle/>
                    <a:p>
                      <a:pPr algn="l">
                        <a:spcAft>
                          <a:spcPts val="0"/>
                        </a:spcAft>
                      </a:pPr>
                      <a:r>
                        <a:rPr lang="en-US" sz="2000" kern="0" dirty="0">
                          <a:effectLst/>
                          <a:latin typeface="Times New Roman" panose="02020603050405020304" pitchFamily="2" charset="0"/>
                        </a:rPr>
                        <a:t>2016.04.01——2016.05.31</a:t>
                      </a:r>
                      <a:endParaRPr lang="en-US" sz="2000" kern="0" dirty="0">
                        <a:effectLst/>
                        <a:latin typeface="Times New Roman" panose="02020603050405020304" pitchFamily="2" charset="0"/>
                        <a:ea typeface="宋体" panose="02010600030101010101" pitchFamily="2" charset="-122"/>
                      </a:endParaRPr>
                    </a:p>
                  </a:txBody>
                  <a:tcPr marL="68580" marR="68580" marT="0" marB="0" anchor="ctr">
                    <a:solidFill>
                      <a:schemeClr val="tx2"/>
                    </a:solidFill>
                  </a:tcPr>
                </a:tc>
                <a:tc>
                  <a:txBody>
                    <a:bodyPr/>
                    <a:lstStyle/>
                    <a:p>
                      <a:pPr algn="l">
                        <a:spcAft>
                          <a:spcPts val="0"/>
                        </a:spcAft>
                      </a:pPr>
                      <a:r>
                        <a:rPr lang="zh-CN" sz="2000" kern="100" dirty="0">
                          <a:effectLst/>
                          <a:latin typeface="Times New Roman" panose="02020603050405020304"/>
                          <a:ea typeface="宋体" panose="02010600030101010101" pitchFamily="2" charset="-122"/>
                        </a:rPr>
                        <a:t>二维码作为初始化估计和定位算法研究</a:t>
                      </a:r>
                      <a:endParaRPr lang="zh-CN" sz="2000" kern="100" dirty="0">
                        <a:effectLst/>
                        <a:latin typeface="Times New Roman" panose="02020603050405020304"/>
                        <a:ea typeface="宋体" panose="02010600030101010101" pitchFamily="2" charset="-122"/>
                      </a:endParaRPr>
                    </a:p>
                  </a:txBody>
                  <a:tcPr marL="68580" marR="68580" marT="0" marB="0" anchor="ctr">
                    <a:solidFill>
                      <a:schemeClr val="tx2"/>
                    </a:solidFill>
                  </a:tcPr>
                </a:tc>
                <a:tc>
                  <a:txBody>
                    <a:bodyPr/>
                    <a:lstStyle/>
                    <a:p>
                      <a:pPr algn="ctr">
                        <a:spcAft>
                          <a:spcPts val="0"/>
                        </a:spcAft>
                      </a:pPr>
                      <a:r>
                        <a:rPr lang="zh-CN" sz="2000" kern="100" dirty="0">
                          <a:effectLst/>
                        </a:rPr>
                        <a:t>未完成</a:t>
                      </a:r>
                      <a:endParaRPr lang="zh-CN" sz="2000" kern="100" dirty="0">
                        <a:effectLst/>
                        <a:latin typeface="Times New Roman" panose="02020603050405020304"/>
                        <a:ea typeface="宋体" panose="02010600030101010101" pitchFamily="2" charset="-122"/>
                      </a:endParaRPr>
                    </a:p>
                  </a:txBody>
                  <a:tcPr marL="68580" marR="68580" marT="0" marB="0" anchor="ctr">
                    <a:solidFill>
                      <a:schemeClr val="tx2"/>
                    </a:solidFill>
                  </a:tcPr>
                </a:tc>
              </a:tr>
              <a:tr h="895255">
                <a:tc>
                  <a:txBody>
                    <a:bodyPr/>
                    <a:lstStyle/>
                    <a:p>
                      <a:pPr algn="l">
                        <a:spcAft>
                          <a:spcPts val="0"/>
                        </a:spcAft>
                      </a:pPr>
                      <a:r>
                        <a:rPr lang="en-US" sz="2000" kern="0" dirty="0">
                          <a:effectLst/>
                          <a:latin typeface="Times New Roman" panose="02020603050405020304" pitchFamily="2" charset="0"/>
                        </a:rPr>
                        <a:t>2016.09.01——</a:t>
                      </a:r>
                      <a:r>
                        <a:rPr lang="en-US" sz="2000" kern="0" dirty="0" smtClean="0">
                          <a:effectLst/>
                          <a:latin typeface="Times New Roman" panose="02020603050405020304" pitchFamily="2" charset="0"/>
                        </a:rPr>
                        <a:t>2016.1</a:t>
                      </a:r>
                      <a:r>
                        <a:rPr lang="en-US" sz="2000" kern="0" dirty="0">
                          <a:effectLst/>
                          <a:latin typeface="Times New Roman" panose="02020603050405020304" pitchFamily="2" charset="0"/>
                        </a:rPr>
                        <a:t>1</a:t>
                      </a:r>
                      <a:r>
                        <a:rPr lang="en-US" sz="2000" kern="0" dirty="0" smtClean="0">
                          <a:effectLst/>
                          <a:latin typeface="Times New Roman" panose="02020603050405020304" pitchFamily="2" charset="0"/>
                        </a:rPr>
                        <a:t>.15</a:t>
                      </a:r>
                      <a:endParaRPr lang="en-US" sz="2000" kern="0" dirty="0" smtClean="0">
                        <a:effectLst/>
                        <a:latin typeface="Times New Roman" panose="02020603050405020304" pitchFamily="2" charset="0"/>
                        <a:ea typeface="宋体" panose="02010600030101010101" pitchFamily="2" charset="-122"/>
                      </a:endParaRPr>
                    </a:p>
                  </a:txBody>
                  <a:tcPr marL="68580" marR="68580" marT="0" marB="0" anchor="ctr">
                    <a:solidFill>
                      <a:schemeClr val="tx2"/>
                    </a:solidFill>
                  </a:tcPr>
                </a:tc>
                <a:tc>
                  <a:txBody>
                    <a:bodyPr/>
                    <a:lstStyle/>
                    <a:p>
                      <a:pPr algn="l">
                        <a:spcAft>
                          <a:spcPts val="0"/>
                        </a:spcAft>
                      </a:pPr>
                      <a:r>
                        <a:rPr lang="zh-CN" sz="2000" kern="100" dirty="0">
                          <a:effectLst/>
                        </a:rPr>
                        <a:t>整理研究成果，撰写、修改、完善硕士学位论文</a:t>
                      </a:r>
                      <a:endParaRPr lang="zh-CN" sz="2000" kern="100" dirty="0">
                        <a:effectLst/>
                        <a:latin typeface="Times New Roman" panose="02020603050405020304"/>
                        <a:ea typeface="宋体" panose="02010600030101010101" pitchFamily="2" charset="-122"/>
                      </a:endParaRPr>
                    </a:p>
                  </a:txBody>
                  <a:tcPr marL="68580" marR="68580" marT="0" marB="0" anchor="ctr">
                    <a:solidFill>
                      <a:schemeClr val="tx2"/>
                    </a:solidFill>
                  </a:tcPr>
                </a:tc>
                <a:tc>
                  <a:txBody>
                    <a:bodyPr/>
                    <a:lstStyle/>
                    <a:p>
                      <a:pPr algn="ctr">
                        <a:spcAft>
                          <a:spcPts val="0"/>
                        </a:spcAft>
                      </a:pPr>
                      <a:r>
                        <a:rPr lang="zh-CN" sz="2000" kern="100" dirty="0">
                          <a:effectLst/>
                        </a:rPr>
                        <a:t>未完成</a:t>
                      </a:r>
                      <a:endParaRPr lang="zh-CN" sz="2000" kern="100" dirty="0">
                        <a:effectLst/>
                        <a:latin typeface="Times New Roman" panose="02020603050405020304"/>
                        <a:ea typeface="宋体" panose="02010600030101010101" pitchFamily="2" charset="-122"/>
                      </a:endParaRPr>
                    </a:p>
                  </a:txBody>
                  <a:tcPr marL="68580" marR="68580" marT="0" marB="0" anchor="ctr">
                    <a:solidFill>
                      <a:schemeClr val="tx2"/>
                    </a:solidFill>
                  </a:tcPr>
                </a:tc>
              </a:tr>
              <a:tr h="447628">
                <a:tc>
                  <a:txBody>
                    <a:bodyPr/>
                    <a:lstStyle/>
                    <a:p>
                      <a:pPr algn="l">
                        <a:spcAft>
                          <a:spcPts val="0"/>
                        </a:spcAft>
                      </a:pPr>
                      <a:r>
                        <a:rPr lang="en-US" sz="2000" kern="0" dirty="0" smtClean="0">
                          <a:effectLst/>
                          <a:latin typeface="Times New Roman" panose="02020603050405020304" pitchFamily="2" charset="0"/>
                        </a:rPr>
                        <a:t>2016.1</a:t>
                      </a:r>
                      <a:r>
                        <a:rPr lang="en-US" sz="2000" kern="0" dirty="0">
                          <a:effectLst/>
                          <a:latin typeface="Times New Roman" panose="02020603050405020304" pitchFamily="2" charset="0"/>
                        </a:rPr>
                        <a:t>1</a:t>
                      </a:r>
                      <a:r>
                        <a:rPr lang="en-US" sz="2000" kern="0" dirty="0" smtClean="0">
                          <a:effectLst/>
                          <a:latin typeface="Times New Roman" panose="02020603050405020304" pitchFamily="2" charset="0"/>
                        </a:rPr>
                        <a:t>.16</a:t>
                      </a:r>
                      <a:r>
                        <a:rPr lang="en-US" sz="2000" kern="0" dirty="0">
                          <a:effectLst/>
                          <a:latin typeface="Times New Roman" panose="02020603050405020304" pitchFamily="2" charset="0"/>
                        </a:rPr>
                        <a:t>——</a:t>
                      </a:r>
                      <a:r>
                        <a:rPr lang="en-US" sz="2000" kern="0" dirty="0" smtClean="0">
                          <a:effectLst/>
                          <a:latin typeface="Times New Roman" panose="02020603050405020304" pitchFamily="2" charset="0"/>
                        </a:rPr>
                        <a:t>2016.1</a:t>
                      </a:r>
                      <a:r>
                        <a:rPr lang="en-US" sz="2000" kern="0" dirty="0">
                          <a:effectLst/>
                          <a:latin typeface="Times New Roman" panose="02020603050405020304" pitchFamily="2" charset="0"/>
                        </a:rPr>
                        <a:t>2</a:t>
                      </a:r>
                      <a:r>
                        <a:rPr lang="en-US" sz="2000" kern="0" dirty="0" smtClean="0">
                          <a:effectLst/>
                          <a:latin typeface="Times New Roman" panose="02020603050405020304" pitchFamily="2" charset="0"/>
                        </a:rPr>
                        <a:t>.20</a:t>
                      </a:r>
                      <a:endParaRPr lang="en-US" sz="2000" kern="0" dirty="0" smtClean="0">
                        <a:effectLst/>
                        <a:latin typeface="Times New Roman" panose="02020603050405020304" pitchFamily="2" charset="0"/>
                        <a:ea typeface="宋体" panose="02010600030101010101" pitchFamily="2" charset="-122"/>
                      </a:endParaRPr>
                    </a:p>
                  </a:txBody>
                  <a:tcPr marL="68580" marR="68580" marT="0" marB="0" anchor="ctr">
                    <a:solidFill>
                      <a:schemeClr val="tx2"/>
                    </a:solidFill>
                  </a:tcPr>
                </a:tc>
                <a:tc>
                  <a:txBody>
                    <a:bodyPr/>
                    <a:lstStyle/>
                    <a:p>
                      <a:pPr algn="l">
                        <a:spcAft>
                          <a:spcPts val="0"/>
                        </a:spcAft>
                      </a:pPr>
                      <a:r>
                        <a:rPr lang="zh-CN" sz="2000" kern="100" dirty="0">
                          <a:effectLst/>
                        </a:rPr>
                        <a:t>准备硕士学位论文答辩</a:t>
                      </a:r>
                      <a:endParaRPr lang="zh-CN" sz="2000" kern="100" dirty="0">
                        <a:effectLst/>
                        <a:latin typeface="Times New Roman" panose="02020603050405020304"/>
                        <a:ea typeface="宋体" panose="02010600030101010101" pitchFamily="2" charset="-122"/>
                      </a:endParaRPr>
                    </a:p>
                  </a:txBody>
                  <a:tcPr marL="68580" marR="68580" marT="0" marB="0" anchor="ctr">
                    <a:solidFill>
                      <a:schemeClr val="tx2"/>
                    </a:solidFill>
                  </a:tcPr>
                </a:tc>
                <a:tc>
                  <a:txBody>
                    <a:bodyPr/>
                    <a:lstStyle/>
                    <a:p>
                      <a:pPr algn="ctr">
                        <a:spcAft>
                          <a:spcPts val="0"/>
                        </a:spcAft>
                      </a:pPr>
                      <a:r>
                        <a:rPr lang="zh-CN" sz="2000" kern="100" dirty="0">
                          <a:effectLst/>
                        </a:rPr>
                        <a:t>未完成</a:t>
                      </a:r>
                      <a:endParaRPr lang="zh-CN" sz="2000" kern="100" dirty="0">
                        <a:effectLst/>
                        <a:latin typeface="Times New Roman" panose="02020603050405020304"/>
                        <a:ea typeface="宋体" panose="02010600030101010101" pitchFamily="2" charset="-122"/>
                      </a:endParaRPr>
                    </a:p>
                  </a:txBody>
                  <a:tcPr marL="68580" marR="68580" marT="0" marB="0" anchor="ctr">
                    <a:solidFill>
                      <a:schemeClr val="tx2"/>
                    </a:solidFill>
                  </a:tcPr>
                </a:tc>
              </a:tr>
            </a:tbl>
          </a:graphicData>
        </a:graphic>
      </p:graphicFrame>
    </p:spTree>
  </p:cSld>
  <p:clrMapOvr>
    <a:masterClrMapping/>
  </p:clrMapOvr>
  <p:transition>
    <p:newsfla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1905635" y="696278"/>
            <a:ext cx="7582535" cy="554990"/>
            <a:chOff x="3001" y="1097"/>
            <a:chExt cx="11941"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10158" cy="865"/>
              <a:chOff x="4348558" y="2377755"/>
              <a:chExt cx="6450243" cy="549416"/>
            </a:xfrm>
          </p:grpSpPr>
          <p:sp>
            <p:nvSpPr>
              <p:cNvPr id="30744" name="TextBox 19(向天歌演示原创免费模板：www.TopPPT.cn)"/>
              <p:cNvSpPr txBox="1"/>
              <p:nvPr/>
            </p:nvSpPr>
            <p:spPr>
              <a:xfrm>
                <a:off x="5005139" y="2377755"/>
                <a:ext cx="5793662" cy="54874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后期过程中遇到的困难和技术难题</a:t>
                </a:r>
                <a:endParaRPr lang="en-US" alt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74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四</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
        <p:nvSpPr>
          <p:cNvPr id="2" name="圆角矩形 1"/>
          <p:cNvSpPr/>
          <p:nvPr/>
        </p:nvSpPr>
        <p:spPr>
          <a:xfrm>
            <a:off x="2310130" y="1684020"/>
            <a:ext cx="8561705" cy="3992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a:solidFill>
                  <a:srgbClr val="000000"/>
                </a:solidFill>
              </a:rPr>
              <a:t>1</a:t>
            </a:r>
            <a:r>
              <a:rPr lang="zh-CN" altLang="en-US" sz="3200">
                <a:solidFill>
                  <a:srgbClr val="000000"/>
                </a:solidFill>
              </a:rPr>
              <a:t>、机器人在高速的时候，定位不准需要解决</a:t>
            </a:r>
            <a:endParaRPr lang="zh-CN" altLang="en-US" sz="3200">
              <a:solidFill>
                <a:srgbClr val="000000"/>
              </a:solidFill>
            </a:endParaRPr>
          </a:p>
          <a:p>
            <a:pPr algn="l"/>
            <a:endParaRPr lang="zh-CN" altLang="en-US" sz="3200">
              <a:solidFill>
                <a:srgbClr val="000000"/>
              </a:solidFill>
            </a:endParaRPr>
          </a:p>
          <a:p>
            <a:pPr algn="l"/>
            <a:r>
              <a:rPr lang="en-US" altLang="zh-CN" sz="3200">
                <a:solidFill>
                  <a:srgbClr val="000000"/>
                </a:solidFill>
              </a:rPr>
              <a:t>2</a:t>
            </a:r>
            <a:r>
              <a:rPr lang="zh-CN" altLang="en-US" sz="3200">
                <a:solidFill>
                  <a:srgbClr val="000000"/>
                </a:solidFill>
              </a:rPr>
              <a:t>、对视觉方面的知识了解的不够多，加入视觉和二维码需要大量的时间</a:t>
            </a:r>
            <a:endParaRPr lang="zh-CN" altLang="en-US" sz="3200">
              <a:solidFill>
                <a:srgbClr val="000000"/>
              </a:solidFill>
            </a:endParaRPr>
          </a:p>
          <a:p>
            <a:pPr algn="l"/>
            <a:endParaRPr lang="zh-CN" altLang="en-US" sz="3200">
              <a:solidFill>
                <a:srgbClr val="000000"/>
              </a:solidFill>
            </a:endParaRPr>
          </a:p>
          <a:p>
            <a:pPr algn="l"/>
            <a:r>
              <a:rPr lang="en-US" altLang="zh-CN" sz="3200">
                <a:solidFill>
                  <a:srgbClr val="000000"/>
                </a:solidFill>
              </a:rPr>
              <a:t>3</a:t>
            </a:r>
            <a:r>
              <a:rPr lang="zh-CN" altLang="en-US" sz="3200">
                <a:solidFill>
                  <a:srgbClr val="000000"/>
                </a:solidFill>
              </a:rPr>
              <a:t>、需要编写大量的程序，编程能力有限</a:t>
            </a:r>
            <a:endParaRPr lang="zh-CN" altLang="en-US" sz="3200">
              <a:solidFill>
                <a:srgbClr val="000000"/>
              </a:solidFill>
            </a:endParaRPr>
          </a:p>
        </p:txBody>
      </p:sp>
    </p:spTree>
  </p:cSld>
  <p:clrMapOvr>
    <a:masterClrMapping/>
  </p:clrMapOvr>
  <p:transition>
    <p:newsfla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文本占位符 7169"/>
          <p:cNvSpPr>
            <a:spLocks noGrp="1"/>
          </p:cNvSpPr>
          <p:nvPr>
            <p:ph type="body" idx="1"/>
          </p:nvPr>
        </p:nvSpPr>
        <p:spPr>
          <a:xfrm>
            <a:off x="4502785" y="4514850"/>
            <a:ext cx="2824163" cy="792163"/>
          </a:xfrm>
        </p:spPr>
        <p:txBody>
          <a:bodyPr/>
          <a:p>
            <a:pPr>
              <a:buNone/>
            </a:pPr>
            <a:r>
              <a:rPr lang="en-US" altLang="zh-CN" sz="6600" dirty="0">
                <a:ea typeface="黑体" panose="02010609060101010101" charset="-122"/>
              </a:rPr>
              <a:t>  </a:t>
            </a:r>
            <a:r>
              <a:rPr lang="zh-CN" altLang="en-US" sz="6600" dirty="0">
                <a:ea typeface="黑体" panose="02010609060101010101" charset="-122"/>
              </a:rPr>
              <a:t>谢谢</a:t>
            </a:r>
            <a:endParaRPr lang="zh-CN" altLang="en-US" sz="6600" dirty="0">
              <a:ea typeface="黑体" panose="02010609060101010101" charset="-122"/>
            </a:endParaRPr>
          </a:p>
        </p:txBody>
      </p:sp>
    </p:spTree>
  </p:cSld>
  <p:clrMapOvr>
    <a:masterClrMapping/>
  </p:clrMapOvr>
  <p:transition>
    <p:newsfla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8094" cy="865"/>
              <a:chOff x="4348558" y="2377755"/>
              <a:chExt cx="5139621" cy="549376"/>
            </a:xfrm>
          </p:grpSpPr>
          <p:sp>
            <p:nvSpPr>
              <p:cNvPr id="30744"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pic>
        <p:nvPicPr>
          <p:cNvPr id="23" name="图片 2"/>
          <p:cNvPicPr>
            <a:picLocks noChangeAspect="1"/>
          </p:cNvPicPr>
          <p:nvPr/>
        </p:nvPicPr>
        <p:blipFill>
          <a:blip r:embed="rId2"/>
          <a:stretch>
            <a:fillRect/>
          </a:stretch>
        </p:blipFill>
        <p:spPr>
          <a:xfrm>
            <a:off x="2069465" y="2160905"/>
            <a:ext cx="4550410" cy="4295140"/>
          </a:xfrm>
          <a:prstGeom prst="rect">
            <a:avLst/>
          </a:prstGeom>
          <a:noFill/>
          <a:ln w="9525">
            <a:noFill/>
          </a:ln>
        </p:spPr>
      </p:pic>
      <p:grpSp>
        <p:nvGrpSpPr>
          <p:cNvPr id="24" name="组合 23"/>
          <p:cNvGrpSpPr/>
          <p:nvPr/>
        </p:nvGrpSpPr>
        <p:grpSpPr>
          <a:xfrm>
            <a:off x="7197090" y="2408873"/>
            <a:ext cx="4378960" cy="3799205"/>
            <a:chOff x="9180" y="5204"/>
            <a:chExt cx="5337" cy="4531"/>
          </a:xfrm>
          <a:solidFill>
            <a:srgbClr val="0070C0"/>
          </a:solidFill>
        </p:grpSpPr>
        <p:graphicFrame>
          <p:nvGraphicFramePr>
            <p:cNvPr id="25" name="对象 28"/>
            <p:cNvGraphicFramePr>
              <a:graphicFrameLocks noChangeAspect="1"/>
            </p:cNvGraphicFramePr>
            <p:nvPr/>
          </p:nvGraphicFramePr>
          <p:xfrm>
            <a:off x="10932" y="5204"/>
            <a:ext cx="1833" cy="1587"/>
          </p:xfrm>
          <a:graphic>
            <a:graphicData uri="http://schemas.openxmlformats.org/presentationml/2006/ole">
              <mc:AlternateContent xmlns:mc="http://schemas.openxmlformats.org/markup-compatibility/2006">
                <mc:Choice xmlns:v="urn:schemas-microsoft-com:vml" Requires="v">
                  <p:oleObj spid="_x0000_s26" name="" r:id="rId3" imgW="558800" imgH="711200" progId="Equation.KSEE3">
                    <p:embed/>
                  </p:oleObj>
                </mc:Choice>
                <mc:Fallback>
                  <p:oleObj name="" r:id="rId3" imgW="558800" imgH="711200" progId="Equation.KSEE3">
                    <p:embed/>
                    <p:pic>
                      <p:nvPicPr>
                        <p:cNvPr id="0" name="图片 3075"/>
                        <p:cNvPicPr/>
                        <p:nvPr/>
                      </p:nvPicPr>
                      <p:blipFill>
                        <a:blip r:embed="rId4"/>
                        <a:stretch>
                          <a:fillRect/>
                        </a:stretch>
                      </p:blipFill>
                      <p:spPr>
                        <a:xfrm>
                          <a:off x="10932" y="5204"/>
                          <a:ext cx="1833" cy="1587"/>
                        </a:xfrm>
                        <a:prstGeom prst="rect">
                          <a:avLst/>
                        </a:prstGeom>
                        <a:solidFill>
                          <a:srgbClr val="0070C0"/>
                        </a:solidFill>
                        <a:ln w="38100">
                          <a:noFill/>
                          <a:miter/>
                        </a:ln>
                      </p:spPr>
                    </p:pic>
                  </p:oleObj>
                </mc:Fallback>
              </mc:AlternateContent>
            </a:graphicData>
          </a:graphic>
        </p:graphicFrame>
        <p:graphicFrame>
          <p:nvGraphicFramePr>
            <p:cNvPr id="27" name="对象 35"/>
            <p:cNvGraphicFramePr>
              <a:graphicFrameLocks noChangeAspect="1"/>
            </p:cNvGraphicFramePr>
            <p:nvPr/>
          </p:nvGraphicFramePr>
          <p:xfrm>
            <a:off x="9180" y="7079"/>
            <a:ext cx="5337" cy="1718"/>
          </p:xfrm>
          <a:graphic>
            <a:graphicData uri="http://schemas.openxmlformats.org/presentationml/2006/ole">
              <mc:AlternateContent xmlns:mc="http://schemas.openxmlformats.org/markup-compatibility/2006">
                <mc:Choice xmlns:v="urn:schemas-microsoft-com:vml" Requires="v">
                  <p:oleObj spid="_x0000_s28" name="" r:id="rId5" imgW="2209800" imgH="711200" progId="Equation.KSEE3">
                    <p:embed/>
                  </p:oleObj>
                </mc:Choice>
                <mc:Fallback>
                  <p:oleObj name="" r:id="rId5" imgW="2209800" imgH="711200" progId="Equation.KSEE3">
                    <p:embed/>
                    <p:pic>
                      <p:nvPicPr>
                        <p:cNvPr id="0" name="图片 2"/>
                        <p:cNvPicPr/>
                        <p:nvPr/>
                      </p:nvPicPr>
                      <p:blipFill>
                        <a:blip r:embed="rId6"/>
                        <a:stretch>
                          <a:fillRect/>
                        </a:stretch>
                      </p:blipFill>
                      <p:spPr>
                        <a:xfrm>
                          <a:off x="9180" y="7079"/>
                          <a:ext cx="5337" cy="1718"/>
                        </a:xfrm>
                        <a:prstGeom prst="rect">
                          <a:avLst/>
                        </a:prstGeom>
                        <a:solidFill>
                          <a:srgbClr val="0070C0"/>
                        </a:solidFill>
                        <a:ln w="38100">
                          <a:noFill/>
                          <a:miter/>
                        </a:ln>
                      </p:spPr>
                    </p:pic>
                  </p:oleObj>
                </mc:Fallback>
              </mc:AlternateContent>
            </a:graphicData>
          </a:graphic>
        </p:graphicFrame>
        <p:graphicFrame>
          <p:nvGraphicFramePr>
            <p:cNvPr id="29" name="对象 38"/>
            <p:cNvGraphicFramePr>
              <a:graphicFrameLocks noChangeAspect="1"/>
            </p:cNvGraphicFramePr>
            <p:nvPr/>
          </p:nvGraphicFramePr>
          <p:xfrm>
            <a:off x="10683" y="9085"/>
            <a:ext cx="2330" cy="650"/>
          </p:xfrm>
          <a:graphic>
            <a:graphicData uri="http://schemas.openxmlformats.org/presentationml/2006/ole">
              <mc:AlternateContent xmlns:mc="http://schemas.openxmlformats.org/markup-compatibility/2006">
                <mc:Choice xmlns:v="urn:schemas-microsoft-com:vml" Requires="v">
                  <p:oleObj spid="_x0000_s30" name="" r:id="rId7" imgW="774065" imgH="215900" progId="Equation.KSEE3">
                    <p:embed/>
                  </p:oleObj>
                </mc:Choice>
                <mc:Fallback>
                  <p:oleObj name="" r:id="rId7" imgW="774065" imgH="215900" progId="Equation.KSEE3">
                    <p:embed/>
                    <p:pic>
                      <p:nvPicPr>
                        <p:cNvPr id="0" name="图片 3"/>
                        <p:cNvPicPr/>
                        <p:nvPr/>
                      </p:nvPicPr>
                      <p:blipFill>
                        <a:blip r:embed="rId8"/>
                        <a:stretch>
                          <a:fillRect/>
                        </a:stretch>
                      </p:blipFill>
                      <p:spPr>
                        <a:xfrm>
                          <a:off x="10683" y="9085"/>
                          <a:ext cx="2330" cy="650"/>
                        </a:xfrm>
                        <a:prstGeom prst="rect">
                          <a:avLst/>
                        </a:prstGeom>
                        <a:solidFill>
                          <a:srgbClr val="0070C0"/>
                        </a:solidFill>
                        <a:ln w="38100">
                          <a:noFill/>
                          <a:miter/>
                        </a:ln>
                      </p:spPr>
                    </p:pic>
                  </p:oleObj>
                </mc:Fallback>
              </mc:AlternateContent>
            </a:graphicData>
          </a:graphic>
        </p:graphicFrame>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amond(in)">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635" y="696278"/>
            <a:ext cx="6271895" cy="554990"/>
            <a:chOff x="3001" y="1097"/>
            <a:chExt cx="9877" cy="874"/>
          </a:xfrm>
        </p:grpSpPr>
        <p:pic>
          <p:nvPicPr>
            <p:cNvPr id="30728" name="Picture 4(向天歌演示原创免费模板：www.TopPPT.cn)" descr="E:\PPT\PPT中国风元素\水墨祥云\水墨祥云\011.jpg"/>
            <p:cNvPicPr>
              <a:picLocks noChangeAspect="1"/>
            </p:cNvPicPr>
            <p:nvPr/>
          </p:nvPicPr>
          <p:blipFill>
            <a:blip r:embed="rId1"/>
            <a:stretch>
              <a:fillRect/>
            </a:stretch>
          </p:blipFill>
          <p:spPr>
            <a:xfrm>
              <a:off x="3001" y="1098"/>
              <a:ext cx="1400" cy="873"/>
            </a:xfrm>
            <a:prstGeom prst="rect">
              <a:avLst/>
            </a:prstGeom>
            <a:solidFill>
              <a:schemeClr val="accent1"/>
            </a:solidFill>
            <a:ln w="9525">
              <a:noFill/>
            </a:ln>
          </p:spPr>
        </p:pic>
        <p:grpSp>
          <p:nvGrpSpPr>
            <p:cNvPr id="30732" name="组合 12(向天歌演示原创免费模板：www.TopPPT.cn)"/>
            <p:cNvGrpSpPr/>
            <p:nvPr/>
          </p:nvGrpSpPr>
          <p:grpSpPr>
            <a:xfrm>
              <a:off x="4784" y="1097"/>
              <a:ext cx="8094" cy="865"/>
              <a:chOff x="4348558" y="2377755"/>
              <a:chExt cx="5139621" cy="549376"/>
            </a:xfrm>
          </p:grpSpPr>
          <p:sp>
            <p:nvSpPr>
              <p:cNvPr id="30744"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30745"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6" name="组合 5"/>
          <p:cNvGrpSpPr/>
          <p:nvPr/>
        </p:nvGrpSpPr>
        <p:grpSpPr>
          <a:xfrm>
            <a:off x="1946275" y="2349500"/>
            <a:ext cx="9569450" cy="3817620"/>
            <a:chOff x="3001" y="3493"/>
            <a:chExt cx="15070" cy="6012"/>
          </a:xfrm>
        </p:grpSpPr>
        <p:pic>
          <p:nvPicPr>
            <p:cNvPr id="3" name="图片 40"/>
            <p:cNvPicPr>
              <a:picLocks noChangeAspect="1"/>
            </p:cNvPicPr>
            <p:nvPr/>
          </p:nvPicPr>
          <p:blipFill>
            <a:blip r:embed="rId2"/>
            <a:stretch>
              <a:fillRect/>
            </a:stretch>
          </p:blipFill>
          <p:spPr>
            <a:xfrm>
              <a:off x="3001" y="3493"/>
              <a:ext cx="7554" cy="6012"/>
            </a:xfrm>
            <a:prstGeom prst="rect">
              <a:avLst/>
            </a:prstGeom>
            <a:noFill/>
            <a:ln w="9525">
              <a:noFill/>
            </a:ln>
          </p:spPr>
        </p:pic>
        <p:sp>
          <p:nvSpPr>
            <p:cNvPr id="5" name="文本框 4"/>
            <p:cNvSpPr txBox="1"/>
            <p:nvPr/>
          </p:nvSpPr>
          <p:spPr>
            <a:xfrm>
              <a:off x="10885" y="4411"/>
              <a:ext cx="7186" cy="4176"/>
            </a:xfrm>
            <a:prstGeom prst="rect">
              <a:avLst/>
            </a:prstGeom>
            <a:solidFill>
              <a:srgbClr val="0070C0"/>
            </a:solidFill>
          </p:spPr>
          <p:txBody>
            <a:bodyPr wrap="square" rtlCol="0">
              <a:spAutoFit/>
            </a:bodyPr>
            <a:p>
              <a:r>
                <a:rPr lang="zh-CN" altLang="en-US" sz="2400">
                  <a:solidFill>
                    <a:schemeClr val="bg1"/>
                  </a:solidFill>
                </a:rPr>
                <a:t>优点：</a:t>
              </a:r>
              <a:endParaRPr lang="zh-CN" altLang="en-US" sz="2400">
                <a:solidFill>
                  <a:schemeClr val="bg1"/>
                </a:solidFill>
              </a:endParaRPr>
            </a:p>
            <a:p>
              <a:r>
                <a:rPr lang="en-US" altLang="zh-CN" sz="2400">
                  <a:solidFill>
                    <a:schemeClr val="bg1"/>
                  </a:solidFill>
                </a:rPr>
                <a:t>1</a:t>
              </a:r>
              <a:r>
                <a:rPr lang="zh-CN" altLang="en-US" sz="2400">
                  <a:solidFill>
                    <a:schemeClr val="bg1"/>
                  </a:solidFill>
                </a:rPr>
                <a:t>、四轮驱动灵活</a:t>
              </a:r>
              <a:endParaRPr lang="zh-CN" altLang="en-US" sz="2400">
                <a:solidFill>
                  <a:schemeClr val="bg1"/>
                </a:solidFill>
              </a:endParaRPr>
            </a:p>
            <a:p>
              <a:r>
                <a:rPr lang="en-US" altLang="zh-CN" sz="2400">
                  <a:solidFill>
                    <a:schemeClr val="bg1"/>
                  </a:solidFill>
                </a:rPr>
                <a:t>2</a:t>
              </a:r>
              <a:r>
                <a:rPr lang="zh-CN" altLang="en-US" sz="2400">
                  <a:solidFill>
                    <a:schemeClr val="bg1"/>
                  </a:solidFill>
                </a:rPr>
                <a:t>、可实现原地旋转，横移以及不同相位转向机同相位转向</a:t>
              </a:r>
              <a:endParaRPr lang="zh-CN" altLang="en-US" sz="2400">
                <a:solidFill>
                  <a:schemeClr val="bg1"/>
                </a:solidFill>
              </a:endParaRPr>
            </a:p>
            <a:p>
              <a:r>
                <a:rPr lang="en-US" altLang="zh-CN" sz="2400">
                  <a:solidFill>
                    <a:schemeClr val="bg1"/>
                  </a:solidFill>
                </a:rPr>
                <a:t>3</a:t>
              </a:r>
              <a:r>
                <a:rPr lang="zh-CN" altLang="en-US" sz="2400">
                  <a:solidFill>
                    <a:schemeClr val="bg1"/>
                  </a:solidFill>
                </a:rPr>
                <a:t>、转向过程中四个轮子纯滚动，消耗小</a:t>
              </a:r>
              <a:endParaRPr lang="zh-CN" altLang="en-US" sz="2400">
                <a:solidFill>
                  <a:schemeClr val="bg1"/>
                </a:solidFill>
              </a:endParaRPr>
            </a:p>
            <a:p>
              <a:r>
                <a:rPr lang="en-US" altLang="zh-CN" sz="2400">
                  <a:solidFill>
                    <a:schemeClr val="bg1"/>
                  </a:solidFill>
                </a:rPr>
                <a:t>4</a:t>
              </a:r>
              <a:r>
                <a:rPr lang="zh-CN" altLang="en-US" sz="2400">
                  <a:solidFill>
                    <a:schemeClr val="bg1"/>
                  </a:solidFill>
                </a:rPr>
                <a:t>、所需空间小</a:t>
              </a:r>
              <a:endParaRPr lang="zh-CN" altLang="en-US" sz="2400">
                <a:solidFill>
                  <a:schemeClr val="bg1"/>
                </a:solidFill>
              </a:endParaRPr>
            </a:p>
          </p:txBody>
        </p:sp>
      </p:grpSp>
    </p:spTree>
  </p:cSld>
  <p:clrMapOvr>
    <a:masterClrMapping/>
  </p:clrMapOvr>
  <p:transition>
    <p:newsfla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向天歌演示原创免费模板：www.TopPPT.cn)"/>
          <p:cNvGrpSpPr/>
          <p:nvPr/>
        </p:nvGrpSpPr>
        <p:grpSpPr>
          <a:xfrm rot="0">
            <a:off x="1905635" y="1642110"/>
            <a:ext cx="4837430" cy="548640"/>
            <a:chOff x="4348558" y="2377755"/>
            <a:chExt cx="4836619" cy="548661"/>
          </a:xfrm>
        </p:grpSpPr>
        <p:sp>
          <p:nvSpPr>
            <p:cNvPr id="8" name="TextBox 19(向天歌演示原创免费模板：www.TopPPT.cn)"/>
            <p:cNvSpPr txBox="1"/>
            <p:nvPr/>
          </p:nvSpPr>
          <p:spPr>
            <a:xfrm>
              <a:off x="5005038" y="2377755"/>
              <a:ext cx="4180139" cy="5486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70C0"/>
                  </a:solidFill>
                  <a:latin typeface="Times New Roman" panose="02020603050405020304" pitchFamily="2" charset="0"/>
                  <a:ea typeface="微软雅黑" panose="020B0503020204020204" pitchFamily="2" charset="-122"/>
                </a:rPr>
                <a:t>重载</a:t>
              </a:r>
              <a:r>
                <a:rPr lang="en-US" altLang="zh-CN" sz="2800" dirty="0">
                  <a:solidFill>
                    <a:srgbClr val="0070C0"/>
                  </a:solidFill>
                  <a:latin typeface="Times New Roman" panose="02020603050405020304" pitchFamily="2" charset="0"/>
                  <a:ea typeface="微软雅黑" panose="020B0503020204020204" pitchFamily="2" charset="-122"/>
                </a:rPr>
                <a:t>AGV</a:t>
              </a:r>
              <a:r>
                <a:rPr lang="zh-CN" altLang="en-US" sz="2800" dirty="0">
                  <a:solidFill>
                    <a:srgbClr val="0070C0"/>
                  </a:solidFill>
                  <a:latin typeface="Times New Roman" panose="02020603050405020304" pitchFamily="2" charset="0"/>
                  <a:ea typeface="微软雅黑" panose="020B0503020204020204" pitchFamily="2" charset="-122"/>
                </a:rPr>
                <a:t>运动学分析</a:t>
              </a:r>
              <a:endParaRPr lang="zh-CN" altLang="en-US" sz="2800" dirty="0">
                <a:solidFill>
                  <a:srgbClr val="0070C0"/>
                </a:solidFill>
                <a:latin typeface="Times New Roman" panose="02020603050405020304" pitchFamily="2" charset="0"/>
                <a:ea typeface="微软雅黑" panose="020B0503020204020204" pitchFamily="2" charset="-122"/>
              </a:endParaRPr>
            </a:p>
          </p:txBody>
        </p:sp>
        <p:sp>
          <p:nvSpPr>
            <p:cNvPr id="9" name="TextBox 20(向天歌演示原创免费模板：www.TopPPT.cn)"/>
            <p:cNvSpPr txBox="1"/>
            <p:nvPr/>
          </p:nvSpPr>
          <p:spPr>
            <a:xfrm>
              <a:off x="4348558" y="2378430"/>
              <a:ext cx="936104" cy="5181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rgbClr val="0070C0"/>
                  </a:solidFill>
                  <a:latin typeface="Times New Roman" panose="02020603050405020304" pitchFamily="2" charset="0"/>
                  <a:ea typeface="微软雅黑" panose="020B0503020204020204" pitchFamily="2" charset="-122"/>
                </a:rPr>
                <a:t>1.1</a:t>
              </a:r>
              <a:endParaRPr lang="en-US" altLang="zh-CN" sz="2800" dirty="0">
                <a:solidFill>
                  <a:srgbClr val="0070C0"/>
                </a:solidFill>
                <a:latin typeface="Times New Roman" panose="02020603050405020304" pitchFamily="2" charset="0"/>
                <a:ea typeface="微软雅黑" panose="020B0503020204020204" pitchFamily="2" charset="-122"/>
              </a:endParaRPr>
            </a:p>
          </p:txBody>
        </p:sp>
      </p:grpSp>
      <p:grpSp>
        <p:nvGrpSpPr>
          <p:cNvPr id="13" name="组合 12"/>
          <p:cNvGrpSpPr/>
          <p:nvPr/>
        </p:nvGrpSpPr>
        <p:grpSpPr>
          <a:xfrm>
            <a:off x="1252220" y="2536825"/>
            <a:ext cx="10250805" cy="3451860"/>
            <a:chOff x="2644" y="3995"/>
            <a:chExt cx="16143" cy="5436"/>
          </a:xfrm>
        </p:grpSpPr>
        <p:pic>
          <p:nvPicPr>
            <p:cNvPr id="4" name="图片 43"/>
            <p:cNvPicPr>
              <a:picLocks noChangeAspect="1"/>
            </p:cNvPicPr>
            <p:nvPr/>
          </p:nvPicPr>
          <p:blipFill>
            <a:blip r:embed="rId1"/>
            <a:stretch>
              <a:fillRect/>
            </a:stretch>
          </p:blipFill>
          <p:spPr>
            <a:xfrm>
              <a:off x="2644" y="3995"/>
              <a:ext cx="9367" cy="5437"/>
            </a:xfrm>
            <a:prstGeom prst="rect">
              <a:avLst/>
            </a:prstGeom>
            <a:noFill/>
            <a:ln w="9525">
              <a:noFill/>
            </a:ln>
          </p:spPr>
        </p:pic>
        <p:pic>
          <p:nvPicPr>
            <p:cNvPr id="10" name="图片 44"/>
            <p:cNvPicPr>
              <a:picLocks noChangeAspect="1"/>
            </p:cNvPicPr>
            <p:nvPr/>
          </p:nvPicPr>
          <p:blipFill>
            <a:blip r:embed="rId2"/>
            <a:stretch>
              <a:fillRect/>
            </a:stretch>
          </p:blipFill>
          <p:spPr>
            <a:xfrm>
              <a:off x="12653" y="3995"/>
              <a:ext cx="6135" cy="5437"/>
            </a:xfrm>
            <a:prstGeom prst="rect">
              <a:avLst/>
            </a:prstGeom>
            <a:noFill/>
            <a:ln w="9525">
              <a:noFill/>
            </a:ln>
          </p:spPr>
        </p:pic>
      </p:grpSp>
      <p:grpSp>
        <p:nvGrpSpPr>
          <p:cNvPr id="14" name="组合 13"/>
          <p:cNvGrpSpPr/>
          <p:nvPr/>
        </p:nvGrpSpPr>
        <p:grpSpPr>
          <a:xfrm>
            <a:off x="1252220" y="2536825"/>
            <a:ext cx="10250805" cy="3451860"/>
            <a:chOff x="2644" y="5730"/>
            <a:chExt cx="16143" cy="5436"/>
          </a:xfrm>
        </p:grpSpPr>
        <p:pic>
          <p:nvPicPr>
            <p:cNvPr id="11" name="图片 10"/>
            <p:cNvPicPr>
              <a:picLocks noChangeAspect="1"/>
            </p:cNvPicPr>
            <p:nvPr/>
          </p:nvPicPr>
          <p:blipFill>
            <a:blip r:embed="rId3"/>
            <a:stretch>
              <a:fillRect/>
            </a:stretch>
          </p:blipFill>
          <p:spPr>
            <a:xfrm>
              <a:off x="12653" y="5730"/>
              <a:ext cx="6135" cy="5437"/>
            </a:xfrm>
            <a:prstGeom prst="rect">
              <a:avLst/>
            </a:prstGeom>
          </p:spPr>
        </p:pic>
        <p:pic>
          <p:nvPicPr>
            <p:cNvPr id="12" name="图片 11"/>
            <p:cNvPicPr>
              <a:picLocks noChangeAspect="1"/>
            </p:cNvPicPr>
            <p:nvPr/>
          </p:nvPicPr>
          <p:blipFill>
            <a:blip r:embed="rId4"/>
            <a:stretch>
              <a:fillRect/>
            </a:stretch>
          </p:blipFill>
          <p:spPr>
            <a:xfrm>
              <a:off x="2644" y="5730"/>
              <a:ext cx="9367" cy="5437"/>
            </a:xfrm>
            <a:prstGeom prst="rect">
              <a:avLst/>
            </a:prstGeom>
          </p:spPr>
        </p:pic>
      </p:grpSp>
      <p:grpSp>
        <p:nvGrpSpPr>
          <p:cNvPr id="3" name="组合 2"/>
          <p:cNvGrpSpPr/>
          <p:nvPr/>
        </p:nvGrpSpPr>
        <p:grpSpPr>
          <a:xfrm>
            <a:off x="1905635" y="696278"/>
            <a:ext cx="6271895" cy="554990"/>
            <a:chOff x="3001" y="1097"/>
            <a:chExt cx="9877" cy="874"/>
          </a:xfrm>
        </p:grpSpPr>
        <p:pic>
          <p:nvPicPr>
            <p:cNvPr id="5" name="Picture 4(向天歌演示原创免费模板：www.TopPPT.cn)" descr="E:\PPT\PPT中国风元素\水墨祥云\水墨祥云\011.jpg"/>
            <p:cNvPicPr>
              <a:picLocks noChangeAspect="1"/>
            </p:cNvPicPr>
            <p:nvPr/>
          </p:nvPicPr>
          <p:blipFill>
            <a:blip r:embed="rId5"/>
            <a:stretch>
              <a:fillRect/>
            </a:stretch>
          </p:blipFill>
          <p:spPr>
            <a:xfrm>
              <a:off x="3001" y="1098"/>
              <a:ext cx="1400" cy="873"/>
            </a:xfrm>
            <a:prstGeom prst="rect">
              <a:avLst/>
            </a:prstGeom>
            <a:solidFill>
              <a:schemeClr val="accent1"/>
            </a:solidFill>
            <a:ln w="9525">
              <a:noFill/>
            </a:ln>
          </p:spPr>
        </p:pic>
        <p:grpSp>
          <p:nvGrpSpPr>
            <p:cNvPr id="6" name="组合 12(向天歌演示原创免费模板：www.TopPPT.cn)"/>
            <p:cNvGrpSpPr/>
            <p:nvPr/>
          </p:nvGrpSpPr>
          <p:grpSpPr>
            <a:xfrm>
              <a:off x="4784" y="1097"/>
              <a:ext cx="8094" cy="865"/>
              <a:chOff x="4348558" y="2377755"/>
              <a:chExt cx="5139621" cy="549376"/>
            </a:xfrm>
          </p:grpSpPr>
          <p:sp>
            <p:nvSpPr>
              <p:cNvPr id="15" name="TextBox 19(向天歌演示原创免费模板：www.TopPPT.cn)"/>
              <p:cNvSpPr txBox="1"/>
              <p:nvPr/>
            </p:nvSpPr>
            <p:spPr>
              <a:xfrm>
                <a:off x="5005139" y="2377755"/>
                <a:ext cx="4483040" cy="54870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sz="2800" dirty="0">
                    <a:solidFill>
                      <a:srgbClr val="C00000"/>
                    </a:solidFill>
                    <a:latin typeface="微软雅黑" panose="020B0503020204020204" pitchFamily="2" charset="-122"/>
                    <a:ea typeface="微软雅黑" panose="020B0503020204020204" pitchFamily="2" charset="-122"/>
                  </a:rPr>
                  <a:t>目前已经完成的工作及成果</a:t>
                </a:r>
                <a:endParaRPr lang="zh-CN" sz="2800" dirty="0">
                  <a:solidFill>
                    <a:srgbClr val="C00000"/>
                  </a:solidFill>
                  <a:latin typeface="微软雅黑" panose="020B0503020204020204" pitchFamily="2" charset="-122"/>
                  <a:ea typeface="微软雅黑" panose="020B0503020204020204" pitchFamily="2" charset="-122"/>
                </a:endParaRPr>
              </a:p>
            </p:txBody>
          </p:sp>
          <p:sp>
            <p:nvSpPr>
              <p:cNvPr id="16" name="TextBox 20(向天歌演示原创免费模板：www.TopPPT.cn)"/>
              <p:cNvSpPr txBox="1"/>
              <p:nvPr/>
            </p:nvSpPr>
            <p:spPr>
              <a:xfrm>
                <a:off x="4348558" y="2378430"/>
                <a:ext cx="936104" cy="54870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C00000"/>
                    </a:solidFill>
                    <a:latin typeface="微软雅黑" panose="020B0503020204020204" pitchFamily="2" charset="-122"/>
                    <a:ea typeface="微软雅黑" panose="020B0503020204020204" pitchFamily="2" charset="-122"/>
                  </a:rPr>
                  <a:t>二</a:t>
                </a:r>
                <a:endParaRPr lang="zh-CN" altLang="en-US" sz="2800" dirty="0">
                  <a:solidFill>
                    <a:srgbClr val="C00000"/>
                  </a:solidFill>
                  <a:latin typeface="微软雅黑" panose="020B0503020204020204" pitchFamily="2" charset="-122"/>
                  <a:ea typeface="微软雅黑" panose="020B0503020204020204" pitchFamily="2" charset="-122"/>
                </a:endParaRPr>
              </a:p>
            </p:txBody>
          </p:sp>
        </p:gr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
      <a:dk1>
        <a:srgbClr val="FFFFFF"/>
      </a:dk1>
      <a:lt1>
        <a:srgbClr val="FFFFFF"/>
      </a:lt1>
      <a:dk2>
        <a:srgbClr val="39302A"/>
      </a:dk2>
      <a:lt2>
        <a:srgbClr val="E5DEDB"/>
      </a:lt2>
      <a:accent1>
        <a:srgbClr val="FFCA08"/>
      </a:accent1>
      <a:accent2>
        <a:srgbClr val="F8931D"/>
      </a:accent2>
      <a:accent3>
        <a:srgbClr val="FFFFFF"/>
      </a:accent3>
      <a:accent4>
        <a:srgbClr val="DCDCDC"/>
      </a:accent4>
      <a:accent5>
        <a:srgbClr val="FFE1AA"/>
      </a:accent5>
      <a:accent6>
        <a:srgbClr val="DE8319"/>
      </a:accent6>
      <a:hlink>
        <a:srgbClr val="2998E3"/>
      </a:hlink>
      <a:folHlink>
        <a:srgbClr val="7F723D"/>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FFFFFF"/>
        </a:lt1>
        <a:dk2>
          <a:srgbClr val="39302A"/>
        </a:dk2>
        <a:lt2>
          <a:srgbClr val="E5DEDB"/>
        </a:lt2>
        <a:accent1>
          <a:srgbClr val="FFCA08"/>
        </a:accent1>
        <a:accent2>
          <a:srgbClr val="F8931D"/>
        </a:accent2>
        <a:accent3>
          <a:srgbClr val="FFFFFF"/>
        </a:accent3>
        <a:accent4>
          <a:srgbClr val="DCDCDC"/>
        </a:accent4>
        <a:accent5>
          <a:srgbClr val="FFE1AA"/>
        </a:accent5>
        <a:accent6>
          <a:srgbClr val="DE8319"/>
        </a:accent6>
        <a:hlink>
          <a:srgbClr val="2998E3"/>
        </a:hlink>
        <a:folHlink>
          <a:srgbClr val="7F723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
      <a:dk1>
        <a:srgbClr val="FFFFFF"/>
      </a:dk1>
      <a:lt1>
        <a:srgbClr val="FFFFFF"/>
      </a:lt1>
      <a:dk2>
        <a:srgbClr val="39302A"/>
      </a:dk2>
      <a:lt2>
        <a:srgbClr val="E5DEDB"/>
      </a:lt2>
      <a:accent1>
        <a:srgbClr val="FFCA08"/>
      </a:accent1>
      <a:accent2>
        <a:srgbClr val="F8931D"/>
      </a:accent2>
      <a:accent3>
        <a:srgbClr val="FFFFFF"/>
      </a:accent3>
      <a:accent4>
        <a:srgbClr val="DCDCDC"/>
      </a:accent4>
      <a:accent5>
        <a:srgbClr val="FFE1AA"/>
      </a:accent5>
      <a:accent6>
        <a:srgbClr val="DE8319"/>
      </a:accent6>
      <a:hlink>
        <a:srgbClr val="2998E3"/>
      </a:hlink>
      <a:folHlink>
        <a:srgbClr val="7F723D"/>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FFFFFF"/>
        </a:lt1>
        <a:dk2>
          <a:srgbClr val="39302A"/>
        </a:dk2>
        <a:lt2>
          <a:srgbClr val="E5DEDB"/>
        </a:lt2>
        <a:accent1>
          <a:srgbClr val="FFCA08"/>
        </a:accent1>
        <a:accent2>
          <a:srgbClr val="F8931D"/>
        </a:accent2>
        <a:accent3>
          <a:srgbClr val="FFFFFF"/>
        </a:accent3>
        <a:accent4>
          <a:srgbClr val="DCDCDC"/>
        </a:accent4>
        <a:accent5>
          <a:srgbClr val="FFE1AA"/>
        </a:accent5>
        <a:accent6>
          <a:srgbClr val="DE8319"/>
        </a:accent6>
        <a:hlink>
          <a:srgbClr val="2998E3"/>
        </a:hlink>
        <a:folHlink>
          <a:srgbClr val="7F723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6711</Words>
  <Application>WPS 演示</Application>
  <PresentationFormat>宽屏</PresentationFormat>
  <Paragraphs>919</Paragraphs>
  <Slides>65</Slides>
  <Notes>0</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39</vt:i4>
      </vt:variant>
      <vt:variant>
        <vt:lpstr>幻灯片标题</vt:lpstr>
      </vt:variant>
      <vt:variant>
        <vt:i4>65</vt:i4>
      </vt:variant>
    </vt:vector>
  </HeadingPairs>
  <TitlesOfParts>
    <vt:vector size="116" baseType="lpstr">
      <vt:lpstr>Arial</vt:lpstr>
      <vt:lpstr>宋体</vt:lpstr>
      <vt:lpstr>Wingdings</vt:lpstr>
      <vt:lpstr>Calibri</vt:lpstr>
      <vt:lpstr>黑体</vt:lpstr>
      <vt:lpstr>Times New Roman</vt:lpstr>
      <vt:lpstr>微软雅黑</vt:lpstr>
      <vt:lpstr>Calibri Light</vt:lpstr>
      <vt:lpstr>Times New Roman</vt:lpstr>
      <vt:lpstr>Office Theme</vt:lpstr>
      <vt:lpstr>1_Office Theme</vt:lpstr>
      <vt:lpstr>默认设计模板_2</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智能重载AGV系统的研究</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邹恩栋</dc:creator>
  <cp:keywords>XS-宽屏 16：9;SC-深棕色;BG-深色;DH-静态</cp:keywords>
  <dc:subject>TP-通用纹理</dc:subject>
  <cp:category>UDi-主题模板</cp:category>
  <cp:lastModifiedBy>10329</cp:lastModifiedBy>
  <cp:revision>566</cp:revision>
  <dcterms:created xsi:type="dcterms:W3CDTF">2012-10-27T07:37:00Z</dcterms:created>
  <dcterms:modified xsi:type="dcterms:W3CDTF">2017-03-13T08:49:03Z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